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1732" r:id="rId5"/>
    <p:sldId id="1629" r:id="rId6"/>
    <p:sldId id="1733" r:id="rId7"/>
    <p:sldId id="1750" r:id="rId8"/>
    <p:sldId id="1751" r:id="rId9"/>
    <p:sldId id="1753" r:id="rId10"/>
    <p:sldId id="1752" r:id="rId11"/>
    <p:sldId id="1755" r:id="rId12"/>
    <p:sldId id="1756" r:id="rId13"/>
    <p:sldId id="1754" r:id="rId14"/>
    <p:sldId id="1734" r:id="rId15"/>
    <p:sldId id="1757" r:id="rId16"/>
    <p:sldId id="1761" r:id="rId17"/>
    <p:sldId id="1762" r:id="rId18"/>
    <p:sldId id="1763" r:id="rId19"/>
    <p:sldId id="1766" r:id="rId20"/>
    <p:sldId id="1767" r:id="rId21"/>
    <p:sldId id="1768" r:id="rId22"/>
    <p:sldId id="1769" r:id="rId23"/>
    <p:sldId id="1737" r:id="rId24"/>
    <p:sldId id="1738" r:id="rId25"/>
    <p:sldId id="1735" r:id="rId26"/>
    <p:sldId id="1741" r:id="rId27"/>
    <p:sldId id="1759" r:id="rId28"/>
    <p:sldId id="1758" r:id="rId29"/>
    <p:sldId id="1765" r:id="rId30"/>
    <p:sldId id="1736" r:id="rId31"/>
    <p:sldId id="1760" r:id="rId32"/>
    <p:sldId id="1742" r:id="rId33"/>
    <p:sldId id="1743" r:id="rId34"/>
    <p:sldId id="1764" r:id="rId35"/>
    <p:sldId id="1744" r:id="rId36"/>
    <p:sldId id="1745" r:id="rId37"/>
    <p:sldId id="1746" r:id="rId38"/>
    <p:sldId id="174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CB182B-35D9-DF12-CB5F-85BEF5349532}" name="Monika Parafinaitytė-Rae" initials="" userId="S::monika@gauce.lt::2b182fd3-f2cc-4ce6-bcdb-0411a6866d72" providerId="AD"/>
  <p188:author id="{42827A91-221C-447A-0CA8-B7E85539D40B}" name="Kristina Gaučė" initials="KG" userId="S::kristina@gauce.lt::aa3c1df0-d001-49a3-95d5-089bc37002ed" providerId="AD"/>
  <p188:author id="{79B1309E-1FFE-F3EE-7A49-812B8E613534}" name="Kristina Gaučė" initials="KG" userId="S::kristina_gauce.lt#ext#@dai0.onmicrosoft.com::29057900-953f-493b-953b-68bfca44cd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D19"/>
    <a:srgbClr val="699331"/>
    <a:srgbClr val="1D6FA9"/>
    <a:srgbClr val="595959"/>
    <a:srgbClr val="6E7170"/>
    <a:srgbClr val="E7EFEC"/>
    <a:srgbClr val="CCDED6"/>
    <a:srgbClr val="BFE2DD"/>
    <a:srgbClr val="E2EDB8"/>
    <a:srgbClr val="DFD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7C0142-D0AE-B98C-71C3-E7CEE20DC380}" v="102" dt="2024-06-10T11:07:16.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varScale="1">
        <p:scale>
          <a:sx n="67" d="100"/>
          <a:sy n="67" d="100"/>
        </p:scale>
        <p:origin x="9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yna Yilmaz" userId="S::aleyna_yilmaz@dai.com::39a25e69-548f-4692-acb3-70e2583bd061" providerId="AD" clId="Web-{A17C0142-D0AE-B98C-71C3-E7CEE20DC380}"/>
    <pc:docChg chg="modSld modMainMaster">
      <pc:chgData name="Aleyna Yilmaz" userId="S::aleyna_yilmaz@dai.com::39a25e69-548f-4692-acb3-70e2583bd061" providerId="AD" clId="Web-{A17C0142-D0AE-B98C-71C3-E7CEE20DC380}" dt="2024-06-10T11:07:16.395" v="99" actId="20577"/>
      <pc:docMkLst>
        <pc:docMk/>
      </pc:docMkLst>
      <pc:sldChg chg="mod">
        <pc:chgData name="Aleyna Yilmaz" userId="S::aleyna_yilmaz@dai.com::39a25e69-548f-4692-acb3-70e2583bd061" providerId="AD" clId="Web-{A17C0142-D0AE-B98C-71C3-E7CEE20DC380}" dt="2024-06-10T10:49:48.333" v="1"/>
        <pc:sldMkLst>
          <pc:docMk/>
          <pc:sldMk cId="3437298565" sldId="1629"/>
        </pc:sldMkLst>
      </pc:sldChg>
      <pc:sldChg chg="modSp mod setBg">
        <pc:chgData name="Aleyna Yilmaz" userId="S::aleyna_yilmaz@dai.com::39a25e69-548f-4692-acb3-70e2583bd061" providerId="AD" clId="Web-{A17C0142-D0AE-B98C-71C3-E7CEE20DC380}" dt="2024-06-10T11:07:16.395" v="99" actId="20577"/>
        <pc:sldMkLst>
          <pc:docMk/>
          <pc:sldMk cId="894060433" sldId="1732"/>
        </pc:sldMkLst>
        <pc:spChg chg="mod">
          <ac:chgData name="Aleyna Yilmaz" userId="S::aleyna_yilmaz@dai.com::39a25e69-548f-4692-acb3-70e2583bd061" providerId="AD" clId="Web-{A17C0142-D0AE-B98C-71C3-E7CEE20DC380}" dt="2024-06-10T11:07:16.395" v="99" actId="20577"/>
          <ac:spMkLst>
            <pc:docMk/>
            <pc:sldMk cId="894060433" sldId="1732"/>
            <ac:spMk id="3" creationId="{44BC61D6-D0A0-A24D-9B3C-0D5EF28E282A}"/>
          </ac:spMkLst>
        </pc:spChg>
      </pc:sldChg>
      <pc:sldChg chg="modSp mod">
        <pc:chgData name="Aleyna Yilmaz" userId="S::aleyna_yilmaz@dai.com::39a25e69-548f-4692-acb3-70e2583bd061" providerId="AD" clId="Web-{A17C0142-D0AE-B98C-71C3-E7CEE20DC380}" dt="2024-06-10T10:50:03.396" v="5" actId="1076"/>
        <pc:sldMkLst>
          <pc:docMk/>
          <pc:sldMk cId="366645792" sldId="1733"/>
        </pc:sldMkLst>
        <pc:spChg chg="mod">
          <ac:chgData name="Aleyna Yilmaz" userId="S::aleyna_yilmaz@dai.com::39a25e69-548f-4692-acb3-70e2583bd061" providerId="AD" clId="Web-{A17C0142-D0AE-B98C-71C3-E7CEE20DC380}" dt="2024-06-10T10:50:03.396" v="5" actId="1076"/>
          <ac:spMkLst>
            <pc:docMk/>
            <pc:sldMk cId="366645792" sldId="1733"/>
            <ac:spMk id="4" creationId="{36F669B1-94EA-BEBF-2852-01551083423A}"/>
          </ac:spMkLst>
        </pc:spChg>
        <pc:graphicFrameChg chg="mod modGraphic">
          <ac:chgData name="Aleyna Yilmaz" userId="S::aleyna_yilmaz@dai.com::39a25e69-548f-4692-acb3-70e2583bd061" providerId="AD" clId="Web-{A17C0142-D0AE-B98C-71C3-E7CEE20DC380}" dt="2024-06-10T10:50:01.302" v="4" actId="1076"/>
          <ac:graphicFrameMkLst>
            <pc:docMk/>
            <pc:sldMk cId="366645792" sldId="1733"/>
            <ac:graphicFrameMk id="3" creationId="{C8C30F6A-50F0-A3FB-43EC-BFD2A7D7D93F}"/>
          </ac:graphicFrameMkLst>
        </pc:graphicFrameChg>
      </pc:sldChg>
      <pc:sldChg chg="mod">
        <pc:chgData name="Aleyna Yilmaz" userId="S::aleyna_yilmaz@dai.com::39a25e69-548f-4692-acb3-70e2583bd061" providerId="AD" clId="Web-{A17C0142-D0AE-B98C-71C3-E7CEE20DC380}" dt="2024-06-10T10:49:48.333" v="1"/>
        <pc:sldMkLst>
          <pc:docMk/>
          <pc:sldMk cId="267063255" sldId="1734"/>
        </pc:sldMkLst>
      </pc:sldChg>
      <pc:sldChg chg="addSp delSp modSp mod">
        <pc:chgData name="Aleyna Yilmaz" userId="S::aleyna_yilmaz@dai.com::39a25e69-548f-4692-acb3-70e2583bd061" providerId="AD" clId="Web-{A17C0142-D0AE-B98C-71C3-E7CEE20DC380}" dt="2024-06-10T10:52:56.310" v="25" actId="1076"/>
        <pc:sldMkLst>
          <pc:docMk/>
          <pc:sldMk cId="3148306456" sldId="1735"/>
        </pc:sldMkLst>
        <pc:picChg chg="mod">
          <ac:chgData name="Aleyna Yilmaz" userId="S::aleyna_yilmaz@dai.com::39a25e69-548f-4692-acb3-70e2583bd061" providerId="AD" clId="Web-{A17C0142-D0AE-B98C-71C3-E7CEE20DC380}" dt="2024-06-10T10:52:42.638" v="24" actId="1076"/>
          <ac:picMkLst>
            <pc:docMk/>
            <pc:sldMk cId="3148306456" sldId="1735"/>
            <ac:picMk id="3" creationId="{141006CC-0185-002B-9463-4EA5D1A04A56}"/>
          </ac:picMkLst>
        </pc:picChg>
        <pc:picChg chg="add del mod">
          <ac:chgData name="Aleyna Yilmaz" userId="S::aleyna_yilmaz@dai.com::39a25e69-548f-4692-acb3-70e2583bd061" providerId="AD" clId="Web-{A17C0142-D0AE-B98C-71C3-E7CEE20DC380}" dt="2024-06-10T10:51:58.245" v="15"/>
          <ac:picMkLst>
            <pc:docMk/>
            <pc:sldMk cId="3148306456" sldId="1735"/>
            <ac:picMk id="4" creationId="{A7B5EB56-5802-0A87-44A1-CA9853FA160E}"/>
          </ac:picMkLst>
        </pc:picChg>
        <pc:picChg chg="add mod">
          <ac:chgData name="Aleyna Yilmaz" userId="S::aleyna_yilmaz@dai.com::39a25e69-548f-4692-acb3-70e2583bd061" providerId="AD" clId="Web-{A17C0142-D0AE-B98C-71C3-E7CEE20DC380}" dt="2024-06-10T10:52:56.310" v="25" actId="1076"/>
          <ac:picMkLst>
            <pc:docMk/>
            <pc:sldMk cId="3148306456" sldId="1735"/>
            <ac:picMk id="5" creationId="{13AB66DD-B8AC-2FC8-B655-69F76A8ABE1E}"/>
          </ac:picMkLst>
        </pc:picChg>
      </pc:sldChg>
      <pc:sldChg chg="mod">
        <pc:chgData name="Aleyna Yilmaz" userId="S::aleyna_yilmaz@dai.com::39a25e69-548f-4692-acb3-70e2583bd061" providerId="AD" clId="Web-{A17C0142-D0AE-B98C-71C3-E7CEE20DC380}" dt="2024-06-10T10:49:48.333" v="1"/>
        <pc:sldMkLst>
          <pc:docMk/>
          <pc:sldMk cId="4053876392" sldId="1736"/>
        </pc:sldMkLst>
      </pc:sldChg>
      <pc:sldChg chg="mod">
        <pc:chgData name="Aleyna Yilmaz" userId="S::aleyna_yilmaz@dai.com::39a25e69-548f-4692-acb3-70e2583bd061" providerId="AD" clId="Web-{A17C0142-D0AE-B98C-71C3-E7CEE20DC380}" dt="2024-06-10T10:49:48.333" v="1"/>
        <pc:sldMkLst>
          <pc:docMk/>
          <pc:sldMk cId="2697285784" sldId="1737"/>
        </pc:sldMkLst>
      </pc:sldChg>
      <pc:sldChg chg="modSp mod">
        <pc:chgData name="Aleyna Yilmaz" userId="S::aleyna_yilmaz@dai.com::39a25e69-548f-4692-acb3-70e2583bd061" providerId="AD" clId="Web-{A17C0142-D0AE-B98C-71C3-E7CEE20DC380}" dt="2024-06-10T10:53:01.139" v="26" actId="1076"/>
        <pc:sldMkLst>
          <pc:docMk/>
          <pc:sldMk cId="3762986937" sldId="1738"/>
        </pc:sldMkLst>
        <pc:picChg chg="mod">
          <ac:chgData name="Aleyna Yilmaz" userId="S::aleyna_yilmaz@dai.com::39a25e69-548f-4692-acb3-70e2583bd061" providerId="AD" clId="Web-{A17C0142-D0AE-B98C-71C3-E7CEE20DC380}" dt="2024-06-10T10:53:01.139" v="26" actId="1076"/>
          <ac:picMkLst>
            <pc:docMk/>
            <pc:sldMk cId="3762986937" sldId="1738"/>
            <ac:picMk id="3" creationId="{10A495EE-94E8-1245-FB50-1E958013B901}"/>
          </ac:picMkLst>
        </pc:picChg>
      </pc:sldChg>
      <pc:sldChg chg="mod">
        <pc:chgData name="Aleyna Yilmaz" userId="S::aleyna_yilmaz@dai.com::39a25e69-548f-4692-acb3-70e2583bd061" providerId="AD" clId="Web-{A17C0142-D0AE-B98C-71C3-E7CEE20DC380}" dt="2024-06-10T10:49:48.333" v="1"/>
        <pc:sldMkLst>
          <pc:docMk/>
          <pc:sldMk cId="65183243" sldId="1741"/>
        </pc:sldMkLst>
      </pc:sldChg>
      <pc:sldChg chg="mod">
        <pc:chgData name="Aleyna Yilmaz" userId="S::aleyna_yilmaz@dai.com::39a25e69-548f-4692-acb3-70e2583bd061" providerId="AD" clId="Web-{A17C0142-D0AE-B98C-71C3-E7CEE20DC380}" dt="2024-06-10T10:49:48.333" v="1"/>
        <pc:sldMkLst>
          <pc:docMk/>
          <pc:sldMk cId="191958470" sldId="1742"/>
        </pc:sldMkLst>
      </pc:sldChg>
      <pc:sldChg chg="mod">
        <pc:chgData name="Aleyna Yilmaz" userId="S::aleyna_yilmaz@dai.com::39a25e69-548f-4692-acb3-70e2583bd061" providerId="AD" clId="Web-{A17C0142-D0AE-B98C-71C3-E7CEE20DC380}" dt="2024-06-10T10:49:48.333" v="1"/>
        <pc:sldMkLst>
          <pc:docMk/>
          <pc:sldMk cId="4241729029" sldId="1743"/>
        </pc:sldMkLst>
      </pc:sldChg>
      <pc:sldChg chg="mod">
        <pc:chgData name="Aleyna Yilmaz" userId="S::aleyna_yilmaz@dai.com::39a25e69-548f-4692-acb3-70e2583bd061" providerId="AD" clId="Web-{A17C0142-D0AE-B98C-71C3-E7CEE20DC380}" dt="2024-06-10T10:49:48.333" v="1"/>
        <pc:sldMkLst>
          <pc:docMk/>
          <pc:sldMk cId="4097590293" sldId="1744"/>
        </pc:sldMkLst>
      </pc:sldChg>
      <pc:sldChg chg="mod">
        <pc:chgData name="Aleyna Yilmaz" userId="S::aleyna_yilmaz@dai.com::39a25e69-548f-4692-acb3-70e2583bd061" providerId="AD" clId="Web-{A17C0142-D0AE-B98C-71C3-E7CEE20DC380}" dt="2024-06-10T10:49:48.333" v="1"/>
        <pc:sldMkLst>
          <pc:docMk/>
          <pc:sldMk cId="2676153641" sldId="1745"/>
        </pc:sldMkLst>
      </pc:sldChg>
      <pc:sldChg chg="modSp mod">
        <pc:chgData name="Aleyna Yilmaz" userId="S::aleyna_yilmaz@dai.com::39a25e69-548f-4692-acb3-70e2583bd061" providerId="AD" clId="Web-{A17C0142-D0AE-B98C-71C3-E7CEE20DC380}" dt="2024-06-10T11:01:14.551" v="98" actId="1076"/>
        <pc:sldMkLst>
          <pc:docMk/>
          <pc:sldMk cId="1688278011" sldId="1746"/>
        </pc:sldMkLst>
        <pc:spChg chg="mod">
          <ac:chgData name="Aleyna Yilmaz" userId="S::aleyna_yilmaz@dai.com::39a25e69-548f-4692-acb3-70e2583bd061" providerId="AD" clId="Web-{A17C0142-D0AE-B98C-71C3-E7CEE20DC380}" dt="2024-06-10T11:01:14.551" v="98" actId="1076"/>
          <ac:spMkLst>
            <pc:docMk/>
            <pc:sldMk cId="1688278011" sldId="1746"/>
            <ac:spMk id="3" creationId="{98C7DDAD-A914-0126-42F8-674F0B9638F2}"/>
          </ac:spMkLst>
        </pc:spChg>
      </pc:sldChg>
      <pc:sldChg chg="mod">
        <pc:chgData name="Aleyna Yilmaz" userId="S::aleyna_yilmaz@dai.com::39a25e69-548f-4692-acb3-70e2583bd061" providerId="AD" clId="Web-{A17C0142-D0AE-B98C-71C3-E7CEE20DC380}" dt="2024-06-10T10:49:48.333" v="1"/>
        <pc:sldMkLst>
          <pc:docMk/>
          <pc:sldMk cId="2217340680" sldId="1749"/>
        </pc:sldMkLst>
      </pc:sldChg>
      <pc:sldChg chg="modSp mod">
        <pc:chgData name="Aleyna Yilmaz" userId="S::aleyna_yilmaz@dai.com::39a25e69-548f-4692-acb3-70e2583bd061" providerId="AD" clId="Web-{A17C0142-D0AE-B98C-71C3-E7CEE20DC380}" dt="2024-06-10T11:00:51.331" v="96" actId="1076"/>
        <pc:sldMkLst>
          <pc:docMk/>
          <pc:sldMk cId="989169819" sldId="1750"/>
        </pc:sldMkLst>
        <pc:graphicFrameChg chg="mod">
          <ac:chgData name="Aleyna Yilmaz" userId="S::aleyna_yilmaz@dai.com::39a25e69-548f-4692-acb3-70e2583bd061" providerId="AD" clId="Web-{A17C0142-D0AE-B98C-71C3-E7CEE20DC380}" dt="2024-06-10T11:00:51.331" v="96" actId="1076"/>
          <ac:graphicFrameMkLst>
            <pc:docMk/>
            <pc:sldMk cId="989169819" sldId="1750"/>
            <ac:graphicFrameMk id="4" creationId="{98614938-C99B-FD45-5647-3E6EE5141598}"/>
          </ac:graphicFrameMkLst>
        </pc:graphicFrameChg>
      </pc:sldChg>
      <pc:sldChg chg="addSp modSp mod">
        <pc:chgData name="Aleyna Yilmaz" userId="S::aleyna_yilmaz@dai.com::39a25e69-548f-4692-acb3-70e2583bd061" providerId="AD" clId="Web-{A17C0142-D0AE-B98C-71C3-E7CEE20DC380}" dt="2024-06-10T10:55:54.459" v="72" actId="1076"/>
        <pc:sldMkLst>
          <pc:docMk/>
          <pc:sldMk cId="1836379200" sldId="1751"/>
        </pc:sldMkLst>
        <pc:spChg chg="mod">
          <ac:chgData name="Aleyna Yilmaz" userId="S::aleyna_yilmaz@dai.com::39a25e69-548f-4692-acb3-70e2583bd061" providerId="AD" clId="Web-{A17C0142-D0AE-B98C-71C3-E7CEE20DC380}" dt="2024-06-10T10:54:43.674" v="45" actId="14100"/>
          <ac:spMkLst>
            <pc:docMk/>
            <pc:sldMk cId="1836379200" sldId="1751"/>
            <ac:spMk id="2" creationId="{CEE161ED-A69A-D477-EF62-C3C0A048560C}"/>
          </ac:spMkLst>
        </pc:spChg>
        <pc:picChg chg="mod">
          <ac:chgData name="Aleyna Yilmaz" userId="S::aleyna_yilmaz@dai.com::39a25e69-548f-4692-acb3-70e2583bd061" providerId="AD" clId="Web-{A17C0142-D0AE-B98C-71C3-E7CEE20DC380}" dt="2024-06-10T10:55:39.927" v="67" actId="1076"/>
          <ac:picMkLst>
            <pc:docMk/>
            <pc:sldMk cId="1836379200" sldId="1751"/>
            <ac:picMk id="3" creationId="{AB979829-2AE6-0952-DCB8-8EA4F5DB5571}"/>
          </ac:picMkLst>
        </pc:picChg>
        <pc:picChg chg="add mod">
          <ac:chgData name="Aleyna Yilmaz" userId="S::aleyna_yilmaz@dai.com::39a25e69-548f-4692-acb3-70e2583bd061" providerId="AD" clId="Web-{A17C0142-D0AE-B98C-71C3-E7CEE20DC380}" dt="2024-06-10T10:55:54.459" v="72" actId="1076"/>
          <ac:picMkLst>
            <pc:docMk/>
            <pc:sldMk cId="1836379200" sldId="1751"/>
            <ac:picMk id="4" creationId="{CA294EEC-442C-BBBE-335F-A757930897FE}"/>
          </ac:picMkLst>
        </pc:picChg>
      </pc:sldChg>
      <pc:sldChg chg="addSp delSp modSp mod">
        <pc:chgData name="Aleyna Yilmaz" userId="S::aleyna_yilmaz@dai.com::39a25e69-548f-4692-acb3-70e2583bd061" providerId="AD" clId="Web-{A17C0142-D0AE-B98C-71C3-E7CEE20DC380}" dt="2024-06-10T10:57:57.667" v="94" actId="1076"/>
        <pc:sldMkLst>
          <pc:docMk/>
          <pc:sldMk cId="2061362110" sldId="1752"/>
        </pc:sldMkLst>
        <pc:picChg chg="add mod">
          <ac:chgData name="Aleyna Yilmaz" userId="S::aleyna_yilmaz@dai.com::39a25e69-548f-4692-acb3-70e2583bd061" providerId="AD" clId="Web-{A17C0142-D0AE-B98C-71C3-E7CEE20DC380}" dt="2024-06-10T10:57:57.667" v="94" actId="1076"/>
          <ac:picMkLst>
            <pc:docMk/>
            <pc:sldMk cId="2061362110" sldId="1752"/>
            <ac:picMk id="3" creationId="{2FDF8D2D-8B27-747B-95B0-B48FD06C3015}"/>
          </ac:picMkLst>
        </pc:picChg>
        <pc:picChg chg="del mod">
          <ac:chgData name="Aleyna Yilmaz" userId="S::aleyna_yilmaz@dai.com::39a25e69-548f-4692-acb3-70e2583bd061" providerId="AD" clId="Web-{A17C0142-D0AE-B98C-71C3-E7CEE20DC380}" dt="2024-06-10T10:57:47.964" v="88"/>
          <ac:picMkLst>
            <pc:docMk/>
            <pc:sldMk cId="2061362110" sldId="1752"/>
            <ac:picMk id="5" creationId="{18EB2895-CA7F-F8A9-91C6-F659D6F94B67}"/>
          </ac:picMkLst>
        </pc:picChg>
      </pc:sldChg>
      <pc:sldChg chg="addSp delSp modSp mod">
        <pc:chgData name="Aleyna Yilmaz" userId="S::aleyna_yilmaz@dai.com::39a25e69-548f-4692-acb3-70e2583bd061" providerId="AD" clId="Web-{A17C0142-D0AE-B98C-71C3-E7CEE20DC380}" dt="2024-06-10T10:57:11.118" v="85" actId="1076"/>
        <pc:sldMkLst>
          <pc:docMk/>
          <pc:sldMk cId="3070795865" sldId="1753"/>
        </pc:sldMkLst>
        <pc:picChg chg="add del mod">
          <ac:chgData name="Aleyna Yilmaz" userId="S::aleyna_yilmaz@dai.com::39a25e69-548f-4692-acb3-70e2583bd061" providerId="AD" clId="Web-{A17C0142-D0AE-B98C-71C3-E7CEE20DC380}" dt="2024-06-10T10:56:50.883" v="75"/>
          <ac:picMkLst>
            <pc:docMk/>
            <pc:sldMk cId="3070795865" sldId="1753"/>
            <ac:picMk id="3" creationId="{B68F4619-3E4B-85B2-E34A-22B949290938}"/>
          </ac:picMkLst>
        </pc:picChg>
        <pc:picChg chg="del mod">
          <ac:chgData name="Aleyna Yilmaz" userId="S::aleyna_yilmaz@dai.com::39a25e69-548f-4692-acb3-70e2583bd061" providerId="AD" clId="Web-{A17C0142-D0AE-B98C-71C3-E7CEE20DC380}" dt="2024-06-10T10:56:58.274" v="78"/>
          <ac:picMkLst>
            <pc:docMk/>
            <pc:sldMk cId="3070795865" sldId="1753"/>
            <ac:picMk id="4" creationId="{A2AC4EEA-3424-E129-FFB9-6BB101FA62D7}"/>
          </ac:picMkLst>
        </pc:picChg>
        <pc:picChg chg="add mod">
          <ac:chgData name="Aleyna Yilmaz" userId="S::aleyna_yilmaz@dai.com::39a25e69-548f-4692-acb3-70e2583bd061" providerId="AD" clId="Web-{A17C0142-D0AE-B98C-71C3-E7CEE20DC380}" dt="2024-06-10T10:57:11.118" v="85" actId="1076"/>
          <ac:picMkLst>
            <pc:docMk/>
            <pc:sldMk cId="3070795865" sldId="1753"/>
            <ac:picMk id="5" creationId="{DF27E91B-53CD-E45C-2811-AD396C150182}"/>
          </ac:picMkLst>
        </pc:picChg>
      </pc:sldChg>
      <pc:sldChg chg="mod">
        <pc:chgData name="Aleyna Yilmaz" userId="S::aleyna_yilmaz@dai.com::39a25e69-548f-4692-acb3-70e2583bd061" providerId="AD" clId="Web-{A17C0142-D0AE-B98C-71C3-E7CEE20DC380}" dt="2024-06-10T10:49:48.333" v="1"/>
        <pc:sldMkLst>
          <pc:docMk/>
          <pc:sldMk cId="2580851500" sldId="1754"/>
        </pc:sldMkLst>
      </pc:sldChg>
      <pc:sldChg chg="modSp mod">
        <pc:chgData name="Aleyna Yilmaz" userId="S::aleyna_yilmaz@dai.com::39a25e69-548f-4692-acb3-70e2583bd061" providerId="AD" clId="Web-{A17C0142-D0AE-B98C-71C3-E7CEE20DC380}" dt="2024-06-10T10:53:15.358" v="28" actId="1076"/>
        <pc:sldMkLst>
          <pc:docMk/>
          <pc:sldMk cId="3936831741" sldId="1755"/>
        </pc:sldMkLst>
        <pc:picChg chg="mod">
          <ac:chgData name="Aleyna Yilmaz" userId="S::aleyna_yilmaz@dai.com::39a25e69-548f-4692-acb3-70e2583bd061" providerId="AD" clId="Web-{A17C0142-D0AE-B98C-71C3-E7CEE20DC380}" dt="2024-06-10T10:53:15.358" v="28" actId="1076"/>
          <ac:picMkLst>
            <pc:docMk/>
            <pc:sldMk cId="3936831741" sldId="1755"/>
            <ac:picMk id="3" creationId="{E00C08CC-C72B-EE9E-94B6-A3D3479222C1}"/>
          </ac:picMkLst>
        </pc:picChg>
      </pc:sldChg>
      <pc:sldChg chg="modSp mod">
        <pc:chgData name="Aleyna Yilmaz" userId="S::aleyna_yilmaz@dai.com::39a25e69-548f-4692-acb3-70e2583bd061" providerId="AD" clId="Web-{A17C0142-D0AE-B98C-71C3-E7CEE20DC380}" dt="2024-06-10T10:53:12.702" v="27" actId="1076"/>
        <pc:sldMkLst>
          <pc:docMk/>
          <pc:sldMk cId="859455161" sldId="1756"/>
        </pc:sldMkLst>
        <pc:picChg chg="mod">
          <ac:chgData name="Aleyna Yilmaz" userId="S::aleyna_yilmaz@dai.com::39a25e69-548f-4692-acb3-70e2583bd061" providerId="AD" clId="Web-{A17C0142-D0AE-B98C-71C3-E7CEE20DC380}" dt="2024-06-10T10:53:12.702" v="27" actId="1076"/>
          <ac:picMkLst>
            <pc:docMk/>
            <pc:sldMk cId="859455161" sldId="1756"/>
            <ac:picMk id="3" creationId="{DF180951-CEFE-778F-F379-BD61A943A8C9}"/>
          </ac:picMkLst>
        </pc:picChg>
      </pc:sldChg>
      <pc:sldChg chg="mod">
        <pc:chgData name="Aleyna Yilmaz" userId="S::aleyna_yilmaz@dai.com::39a25e69-548f-4692-acb3-70e2583bd061" providerId="AD" clId="Web-{A17C0142-D0AE-B98C-71C3-E7CEE20DC380}" dt="2024-06-10T10:49:48.333" v="1"/>
        <pc:sldMkLst>
          <pc:docMk/>
          <pc:sldMk cId="3770509807" sldId="1757"/>
        </pc:sldMkLst>
      </pc:sldChg>
      <pc:sldChg chg="mod">
        <pc:chgData name="Aleyna Yilmaz" userId="S::aleyna_yilmaz@dai.com::39a25e69-548f-4692-acb3-70e2583bd061" providerId="AD" clId="Web-{A17C0142-D0AE-B98C-71C3-E7CEE20DC380}" dt="2024-06-10T10:49:48.333" v="1"/>
        <pc:sldMkLst>
          <pc:docMk/>
          <pc:sldMk cId="2235830873" sldId="1758"/>
        </pc:sldMkLst>
      </pc:sldChg>
      <pc:sldChg chg="mod">
        <pc:chgData name="Aleyna Yilmaz" userId="S::aleyna_yilmaz@dai.com::39a25e69-548f-4692-acb3-70e2583bd061" providerId="AD" clId="Web-{A17C0142-D0AE-B98C-71C3-E7CEE20DC380}" dt="2024-06-10T10:49:48.333" v="1"/>
        <pc:sldMkLst>
          <pc:docMk/>
          <pc:sldMk cId="840728957" sldId="1759"/>
        </pc:sldMkLst>
      </pc:sldChg>
      <pc:sldChg chg="mod">
        <pc:chgData name="Aleyna Yilmaz" userId="S::aleyna_yilmaz@dai.com::39a25e69-548f-4692-acb3-70e2583bd061" providerId="AD" clId="Web-{A17C0142-D0AE-B98C-71C3-E7CEE20DC380}" dt="2024-06-10T10:49:48.333" v="1"/>
        <pc:sldMkLst>
          <pc:docMk/>
          <pc:sldMk cId="3955609747" sldId="1760"/>
        </pc:sldMkLst>
      </pc:sldChg>
      <pc:sldChg chg="mod">
        <pc:chgData name="Aleyna Yilmaz" userId="S::aleyna_yilmaz@dai.com::39a25e69-548f-4692-acb3-70e2583bd061" providerId="AD" clId="Web-{A17C0142-D0AE-B98C-71C3-E7CEE20DC380}" dt="2024-06-10T10:49:48.333" v="1"/>
        <pc:sldMkLst>
          <pc:docMk/>
          <pc:sldMk cId="2528057135" sldId="1761"/>
        </pc:sldMkLst>
      </pc:sldChg>
      <pc:sldChg chg="mod">
        <pc:chgData name="Aleyna Yilmaz" userId="S::aleyna_yilmaz@dai.com::39a25e69-548f-4692-acb3-70e2583bd061" providerId="AD" clId="Web-{A17C0142-D0AE-B98C-71C3-E7CEE20DC380}" dt="2024-06-10T10:49:48.333" v="1"/>
        <pc:sldMkLst>
          <pc:docMk/>
          <pc:sldMk cId="881000341" sldId="1762"/>
        </pc:sldMkLst>
      </pc:sldChg>
      <pc:sldChg chg="mod">
        <pc:chgData name="Aleyna Yilmaz" userId="S::aleyna_yilmaz@dai.com::39a25e69-548f-4692-acb3-70e2583bd061" providerId="AD" clId="Web-{A17C0142-D0AE-B98C-71C3-E7CEE20DC380}" dt="2024-06-10T10:49:48.333" v="1"/>
        <pc:sldMkLst>
          <pc:docMk/>
          <pc:sldMk cId="4291835456" sldId="1763"/>
        </pc:sldMkLst>
      </pc:sldChg>
      <pc:sldChg chg="mod">
        <pc:chgData name="Aleyna Yilmaz" userId="S::aleyna_yilmaz@dai.com::39a25e69-548f-4692-acb3-70e2583bd061" providerId="AD" clId="Web-{A17C0142-D0AE-B98C-71C3-E7CEE20DC380}" dt="2024-06-10T10:49:48.333" v="1"/>
        <pc:sldMkLst>
          <pc:docMk/>
          <pc:sldMk cId="2031823939" sldId="1764"/>
        </pc:sldMkLst>
      </pc:sldChg>
      <pc:sldChg chg="mod">
        <pc:chgData name="Aleyna Yilmaz" userId="S::aleyna_yilmaz@dai.com::39a25e69-548f-4692-acb3-70e2583bd061" providerId="AD" clId="Web-{A17C0142-D0AE-B98C-71C3-E7CEE20DC380}" dt="2024-06-10T10:49:48.333" v="1"/>
        <pc:sldMkLst>
          <pc:docMk/>
          <pc:sldMk cId="1960176659" sldId="1765"/>
        </pc:sldMkLst>
      </pc:sldChg>
      <pc:sldChg chg="modSp mod">
        <pc:chgData name="Aleyna Yilmaz" userId="S::aleyna_yilmaz@dai.com::39a25e69-548f-4692-acb3-70e2583bd061" providerId="AD" clId="Web-{A17C0142-D0AE-B98C-71C3-E7CEE20DC380}" dt="2024-06-10T11:00:57.191" v="97" actId="14100"/>
        <pc:sldMkLst>
          <pc:docMk/>
          <pc:sldMk cId="2805345673" sldId="1766"/>
        </pc:sldMkLst>
        <pc:graphicFrameChg chg="mod">
          <ac:chgData name="Aleyna Yilmaz" userId="S::aleyna_yilmaz@dai.com::39a25e69-548f-4692-acb3-70e2583bd061" providerId="AD" clId="Web-{A17C0142-D0AE-B98C-71C3-E7CEE20DC380}" dt="2024-06-10T11:00:57.191" v="97" actId="14100"/>
          <ac:graphicFrameMkLst>
            <pc:docMk/>
            <pc:sldMk cId="2805345673" sldId="1766"/>
            <ac:graphicFrameMk id="3" creationId="{083ED246-AD7B-F556-D183-05E68EC9DE18}"/>
          </ac:graphicFrameMkLst>
        </pc:graphicFrameChg>
      </pc:sldChg>
      <pc:sldChg chg="mod">
        <pc:chgData name="Aleyna Yilmaz" userId="S::aleyna_yilmaz@dai.com::39a25e69-548f-4692-acb3-70e2583bd061" providerId="AD" clId="Web-{A17C0142-D0AE-B98C-71C3-E7CEE20DC380}" dt="2024-06-10T10:49:48.333" v="1"/>
        <pc:sldMkLst>
          <pc:docMk/>
          <pc:sldMk cId="4057407940" sldId="1767"/>
        </pc:sldMkLst>
      </pc:sldChg>
      <pc:sldChg chg="mod">
        <pc:chgData name="Aleyna Yilmaz" userId="S::aleyna_yilmaz@dai.com::39a25e69-548f-4692-acb3-70e2583bd061" providerId="AD" clId="Web-{A17C0142-D0AE-B98C-71C3-E7CEE20DC380}" dt="2024-06-10T10:49:48.333" v="1"/>
        <pc:sldMkLst>
          <pc:docMk/>
          <pc:sldMk cId="4220644738" sldId="1768"/>
        </pc:sldMkLst>
      </pc:sldChg>
      <pc:sldChg chg="modSp mod">
        <pc:chgData name="Aleyna Yilmaz" userId="S::aleyna_yilmaz@dai.com::39a25e69-548f-4692-acb3-70e2583bd061" providerId="AD" clId="Web-{A17C0142-D0AE-B98C-71C3-E7CEE20DC380}" dt="2024-06-10T10:50:14.366" v="6" actId="1076"/>
        <pc:sldMkLst>
          <pc:docMk/>
          <pc:sldMk cId="1595132700" sldId="1769"/>
        </pc:sldMkLst>
        <pc:graphicFrameChg chg="mod">
          <ac:chgData name="Aleyna Yilmaz" userId="S::aleyna_yilmaz@dai.com::39a25e69-548f-4692-acb3-70e2583bd061" providerId="AD" clId="Web-{A17C0142-D0AE-B98C-71C3-E7CEE20DC380}" dt="2024-06-10T10:50:14.366" v="6" actId="1076"/>
          <ac:graphicFrameMkLst>
            <pc:docMk/>
            <pc:sldMk cId="1595132700" sldId="1769"/>
            <ac:graphicFrameMk id="4" creationId="{4CB8EB16-D51C-68B7-F85E-9D74FCECE21C}"/>
          </ac:graphicFrameMkLst>
        </pc:graphicFrameChg>
      </pc:sldChg>
      <pc:sldMasterChg chg="mod setBg modSldLayout">
        <pc:chgData name="Aleyna Yilmaz" userId="S::aleyna_yilmaz@dai.com::39a25e69-548f-4692-acb3-70e2583bd061" providerId="AD" clId="Web-{A17C0142-D0AE-B98C-71C3-E7CEE20DC380}" dt="2024-06-10T10:49:48.333" v="1"/>
        <pc:sldMasterMkLst>
          <pc:docMk/>
          <pc:sldMasterMk cId="1230242345" sldId="2147483660"/>
        </pc:sldMasterMkLst>
        <pc:sldLayoutChg chg="mod">
          <pc:chgData name="Aleyna Yilmaz" userId="S::aleyna_yilmaz@dai.com::39a25e69-548f-4692-acb3-70e2583bd061" providerId="AD" clId="Web-{A17C0142-D0AE-B98C-71C3-E7CEE20DC380}" dt="2024-06-10T10:49:48.333" v="1"/>
          <pc:sldLayoutMkLst>
            <pc:docMk/>
            <pc:sldMasterMk cId="1230242345" sldId="2147483660"/>
            <pc:sldLayoutMk cId="2193037959" sldId="2147483661"/>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576908881" sldId="2147483662"/>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839652275" sldId="2147483663"/>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2827866044" sldId="2147483664"/>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1124447978" sldId="2147483665"/>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2631580593" sldId="2147483666"/>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2847190392" sldId="2147483667"/>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2759189722" sldId="2147483668"/>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1336549813" sldId="2147483669"/>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719746154" sldId="2147483670"/>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2217360478" sldId="2147483671"/>
          </pc:sldLayoutMkLst>
        </pc:sldLayoutChg>
        <pc:sldLayoutChg chg="mod">
          <pc:chgData name="Aleyna Yilmaz" userId="S::aleyna_yilmaz@dai.com::39a25e69-548f-4692-acb3-70e2583bd061" providerId="AD" clId="Web-{A17C0142-D0AE-B98C-71C3-E7CEE20DC380}" dt="2024-06-10T10:49:48.333" v="1"/>
          <pc:sldLayoutMkLst>
            <pc:docMk/>
            <pc:sldMasterMk cId="1230242345" sldId="2147483660"/>
            <pc:sldLayoutMk cId="188835908" sldId="2147483672"/>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64351851851852"/>
          <c:y val="0.10615079365079365"/>
          <c:w val="0.50810185185185186"/>
          <c:h val="0.87103174603174605"/>
        </c:manualLayout>
      </c:layout>
      <c:doughnutChart>
        <c:varyColors val="1"/>
        <c:ser>
          <c:idx val="0"/>
          <c:order val="0"/>
          <c:tx>
            <c:strRef>
              <c:f>Sayfa1!$B$1</c:f>
              <c:strCache>
                <c:ptCount val="1"/>
                <c:pt idx="0">
                  <c:v>Sütun1</c:v>
                </c:pt>
              </c:strCache>
            </c:strRef>
          </c:tx>
          <c:dPt>
            <c:idx val="0"/>
            <c:bubble3D val="0"/>
            <c:spPr>
              <a:solidFill>
                <a:schemeClr val="accent2"/>
              </a:solidFill>
              <a:ln>
                <a:noFill/>
              </a:ln>
              <a:effectLst/>
            </c:spPr>
            <c:extLst>
              <c:ext xmlns:c16="http://schemas.microsoft.com/office/drawing/2014/chart" uri="{C3380CC4-5D6E-409C-BE32-E72D297353CC}">
                <c16:uniqueId val="{00000001-5F1C-4415-BA05-73C4004EFCF1}"/>
              </c:ext>
            </c:extLst>
          </c:dPt>
          <c:dPt>
            <c:idx val="1"/>
            <c:bubble3D val="0"/>
            <c:spPr>
              <a:solidFill>
                <a:schemeClr val="accent4"/>
              </a:solidFill>
              <a:ln>
                <a:noFill/>
              </a:ln>
              <a:effectLst/>
            </c:spPr>
            <c:extLst>
              <c:ext xmlns:c16="http://schemas.microsoft.com/office/drawing/2014/chart" uri="{C3380CC4-5D6E-409C-BE32-E72D297353CC}">
                <c16:uniqueId val="{00000003-5F1C-4415-BA05-73C4004EFCF1}"/>
              </c:ext>
            </c:extLst>
          </c:dPt>
          <c:dPt>
            <c:idx val="2"/>
            <c:bubble3D val="0"/>
            <c:spPr>
              <a:solidFill>
                <a:schemeClr val="accent6"/>
              </a:solidFill>
              <a:ln>
                <a:noFill/>
              </a:ln>
              <a:effectLst/>
            </c:spPr>
            <c:extLst>
              <c:ext xmlns:c16="http://schemas.microsoft.com/office/drawing/2014/chart" uri="{C3380CC4-5D6E-409C-BE32-E72D297353CC}">
                <c16:uniqueId val="{00000005-5F1C-4415-BA05-73C4004EFCF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5F1C-4415-BA05-73C4004EFCF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5F1C-4415-BA05-73C4004EFCF1}"/>
              </c:ext>
            </c:extLst>
          </c:dPt>
          <c:dPt>
            <c:idx val="5"/>
            <c:bubble3D val="0"/>
            <c:spPr>
              <a:solidFill>
                <a:schemeClr val="accent6">
                  <a:lumMod val="60000"/>
                </a:schemeClr>
              </a:solidFill>
              <a:ln>
                <a:noFill/>
              </a:ln>
              <a:effectLst/>
            </c:spPr>
            <c:extLst>
              <c:ext xmlns:c16="http://schemas.microsoft.com/office/drawing/2014/chart" uri="{C3380CC4-5D6E-409C-BE32-E72D297353CC}">
                <c16:uniqueId val="{0000000B-5F1C-4415-BA05-73C4004EFCF1}"/>
              </c:ext>
            </c:extLst>
          </c:dPt>
          <c:dPt>
            <c:idx val="6"/>
            <c:bubble3D val="0"/>
            <c:spPr>
              <a:solidFill>
                <a:schemeClr val="accent2">
                  <a:lumMod val="80000"/>
                  <a:lumOff val="20000"/>
                </a:schemeClr>
              </a:solidFill>
              <a:ln>
                <a:noFill/>
              </a:ln>
              <a:effectLst/>
            </c:spPr>
            <c:extLst>
              <c:ext xmlns:c16="http://schemas.microsoft.com/office/drawing/2014/chart" uri="{C3380CC4-5D6E-409C-BE32-E72D297353CC}">
                <c16:uniqueId val="{0000000D-5F1C-4415-BA05-73C4004EFCF1}"/>
              </c:ext>
            </c:extLst>
          </c:dPt>
          <c:dPt>
            <c:idx val="7"/>
            <c:bubble3D val="0"/>
            <c:spPr>
              <a:solidFill>
                <a:schemeClr val="accent4">
                  <a:lumMod val="80000"/>
                  <a:lumOff val="20000"/>
                </a:schemeClr>
              </a:solidFill>
              <a:ln>
                <a:noFill/>
              </a:ln>
              <a:effectLst/>
            </c:spPr>
            <c:extLst>
              <c:ext xmlns:c16="http://schemas.microsoft.com/office/drawing/2014/chart" uri="{C3380CC4-5D6E-409C-BE32-E72D297353CC}">
                <c16:uniqueId val="{0000000F-5F1C-4415-BA05-73C4004EFCF1}"/>
              </c:ext>
            </c:extLst>
          </c:dPt>
          <c:cat>
            <c:strRef>
              <c:f>Sayfa1!$A$2:$A$9</c:f>
              <c:strCache>
                <c:ptCount val="8"/>
                <c:pt idx="0">
                  <c:v>Pedestrian</c:v>
                </c:pt>
                <c:pt idx="1">
                  <c:v>Bicycle</c:v>
                </c:pt>
                <c:pt idx="2">
                  <c:v>Private vehicle</c:v>
                </c:pt>
                <c:pt idx="3">
                  <c:v>Shuttle</c:v>
                </c:pt>
                <c:pt idx="4">
                  <c:v>Public Transport</c:v>
                </c:pt>
                <c:pt idx="7">
                  <c:v>Other (lorry, truck, etc)</c:v>
                </c:pt>
              </c:strCache>
            </c:strRef>
          </c:cat>
          <c:val>
            <c:numRef>
              <c:f>Sayfa1!$B$2:$B$9</c:f>
              <c:numCache>
                <c:formatCode>General</c:formatCode>
                <c:ptCount val="8"/>
                <c:pt idx="4">
                  <c:v>0</c:v>
                </c:pt>
                <c:pt idx="5">
                  <c:v>0</c:v>
                </c:pt>
                <c:pt idx="6">
                  <c:v>0</c:v>
                </c:pt>
              </c:numCache>
            </c:numRef>
          </c:val>
          <c:extLst>
            <c:ext xmlns:c16="http://schemas.microsoft.com/office/drawing/2014/chart" uri="{C3380CC4-5D6E-409C-BE32-E72D297353CC}">
              <c16:uniqueId val="{00000010-5F1C-4415-BA05-73C4004EFCF1}"/>
            </c:ext>
          </c:extLst>
        </c:ser>
        <c:ser>
          <c:idx val="1"/>
          <c:order val="1"/>
          <c:tx>
            <c:strRef>
              <c:f>Sayfa1!$C$1</c:f>
              <c:strCache>
                <c:ptCount val="1"/>
                <c:pt idx="0">
                  <c:v>Sütun2</c:v>
                </c:pt>
              </c:strCache>
            </c:strRef>
          </c:tx>
          <c:dPt>
            <c:idx val="0"/>
            <c:bubble3D val="0"/>
            <c:spPr>
              <a:solidFill>
                <a:schemeClr val="accent6">
                  <a:lumMod val="75000"/>
                </a:schemeClr>
              </a:solidFill>
              <a:ln w="0">
                <a:solidFill>
                  <a:schemeClr val="accent6">
                    <a:lumMod val="75000"/>
                  </a:schemeClr>
                </a:solidFill>
              </a:ln>
              <a:effectLst/>
            </c:spPr>
            <c:extLst>
              <c:ext xmlns:c16="http://schemas.microsoft.com/office/drawing/2014/chart" uri="{C3380CC4-5D6E-409C-BE32-E72D297353CC}">
                <c16:uniqueId val="{00000012-5F1C-4415-BA05-73C4004EFCF1}"/>
              </c:ext>
            </c:extLst>
          </c:dPt>
          <c:dPt>
            <c:idx val="1"/>
            <c:bubble3D val="0"/>
            <c:spPr>
              <a:solidFill>
                <a:srgbClr val="66FF33"/>
              </a:solidFill>
              <a:ln w="9525">
                <a:solidFill>
                  <a:srgbClr val="66FF33"/>
                </a:solidFill>
              </a:ln>
              <a:effectLst/>
            </c:spPr>
            <c:extLst>
              <c:ext xmlns:c16="http://schemas.microsoft.com/office/drawing/2014/chart" uri="{C3380CC4-5D6E-409C-BE32-E72D297353CC}">
                <c16:uniqueId val="{00000014-5F1C-4415-BA05-73C4004EFCF1}"/>
              </c:ext>
            </c:extLst>
          </c:dPt>
          <c:dPt>
            <c:idx val="2"/>
            <c:bubble3D val="0"/>
            <c:spPr>
              <a:solidFill>
                <a:srgbClr val="C00000"/>
              </a:solidFill>
              <a:ln w="0">
                <a:solidFill>
                  <a:srgbClr val="C00000"/>
                </a:solidFill>
              </a:ln>
              <a:effectLst/>
            </c:spPr>
            <c:extLst>
              <c:ext xmlns:c16="http://schemas.microsoft.com/office/drawing/2014/chart" uri="{C3380CC4-5D6E-409C-BE32-E72D297353CC}">
                <c16:uniqueId val="{00000016-5F1C-4415-BA05-73C4004EFCF1}"/>
              </c:ext>
            </c:extLst>
          </c:dPt>
          <c:dPt>
            <c:idx val="3"/>
            <c:bubble3D val="0"/>
            <c:spPr>
              <a:solidFill>
                <a:schemeClr val="accent5">
                  <a:lumMod val="75000"/>
                </a:schemeClr>
              </a:solidFill>
              <a:ln>
                <a:solidFill>
                  <a:schemeClr val="accent5">
                    <a:lumMod val="75000"/>
                  </a:schemeClr>
                </a:solidFill>
              </a:ln>
              <a:effectLst/>
            </c:spPr>
            <c:extLst>
              <c:ext xmlns:c16="http://schemas.microsoft.com/office/drawing/2014/chart" uri="{C3380CC4-5D6E-409C-BE32-E72D297353CC}">
                <c16:uniqueId val="{00000018-5F1C-4415-BA05-73C4004EFCF1}"/>
              </c:ext>
            </c:extLst>
          </c:dPt>
          <c:dPt>
            <c:idx val="4"/>
            <c:bubble3D val="0"/>
            <c:spPr>
              <a:solidFill>
                <a:schemeClr val="accent4"/>
              </a:solidFill>
              <a:ln>
                <a:noFill/>
              </a:ln>
              <a:effectLst/>
            </c:spPr>
            <c:extLst>
              <c:ext xmlns:c16="http://schemas.microsoft.com/office/drawing/2014/chart" uri="{C3380CC4-5D6E-409C-BE32-E72D297353CC}">
                <c16:uniqueId val="{0000001A-5F1C-4415-BA05-73C4004EFCF1}"/>
              </c:ext>
            </c:extLst>
          </c:dPt>
          <c:dPt>
            <c:idx val="5"/>
            <c:bubble3D val="0"/>
            <c:spPr>
              <a:solidFill>
                <a:schemeClr val="accent6">
                  <a:lumMod val="60000"/>
                </a:schemeClr>
              </a:solidFill>
              <a:ln>
                <a:noFill/>
              </a:ln>
              <a:effectLst/>
            </c:spPr>
            <c:extLst>
              <c:ext xmlns:c16="http://schemas.microsoft.com/office/drawing/2014/chart" uri="{C3380CC4-5D6E-409C-BE32-E72D297353CC}">
                <c16:uniqueId val="{0000001C-5F1C-4415-BA05-73C4004EFCF1}"/>
              </c:ext>
            </c:extLst>
          </c:dPt>
          <c:dPt>
            <c:idx val="6"/>
            <c:bubble3D val="0"/>
            <c:spPr>
              <a:solidFill>
                <a:schemeClr val="accent2">
                  <a:lumMod val="80000"/>
                  <a:lumOff val="20000"/>
                </a:schemeClr>
              </a:solidFill>
              <a:ln>
                <a:noFill/>
              </a:ln>
              <a:effectLst/>
            </c:spPr>
            <c:extLst>
              <c:ext xmlns:c16="http://schemas.microsoft.com/office/drawing/2014/chart" uri="{C3380CC4-5D6E-409C-BE32-E72D297353CC}">
                <c16:uniqueId val="{0000001E-5F1C-4415-BA05-73C4004EFCF1}"/>
              </c:ext>
            </c:extLst>
          </c:dPt>
          <c:dPt>
            <c:idx val="7"/>
            <c:bubble3D val="0"/>
            <c:spPr>
              <a:solidFill>
                <a:srgbClr val="7030A0"/>
              </a:solidFill>
              <a:ln>
                <a:solidFill>
                  <a:srgbClr val="7030A0"/>
                </a:solidFill>
              </a:ln>
              <a:effectLst/>
            </c:spPr>
            <c:extLst>
              <c:ext xmlns:c16="http://schemas.microsoft.com/office/drawing/2014/chart" uri="{C3380CC4-5D6E-409C-BE32-E72D297353CC}">
                <c16:uniqueId val="{00000020-5F1C-4415-BA05-73C4004EFCF1}"/>
              </c:ext>
            </c:extLst>
          </c:dPt>
          <c:dLbls>
            <c:dLbl>
              <c:idx val="0"/>
              <c:layout>
                <c:manualLayout>
                  <c:x val="2.6460859977949204E-2"/>
                  <c:y val="0"/>
                </c:manualLayout>
              </c:layout>
              <c:tx>
                <c:rich>
                  <a:bodyPr/>
                  <a:lstStyle/>
                  <a:p>
                    <a:r>
                      <a:rPr lang="en-US"/>
                      <a:t>Yaya </a:t>
                    </a:r>
                    <a:fld id="{BA0239C4-CFC7-4695-9B4C-58733372C2F4}" type="PERCENTAGE">
                      <a:rPr lang="en-US"/>
                      <a:pPr/>
                      <a:t>[YÜZDE]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2-5F1C-4415-BA05-73C4004EFCF1}"/>
                </c:ext>
              </c:extLst>
            </c:dLbl>
            <c:dLbl>
              <c:idx val="1"/>
              <c:layout>
                <c:manualLayout>
                  <c:x val="0.22712238147739802"/>
                  <c:y val="4.8511576626240352E-2"/>
                </c:manualLayout>
              </c:layout>
              <c:tx>
                <c:rich>
                  <a:bodyPr/>
                  <a:lstStyle/>
                  <a:p>
                    <a:r>
                      <a:rPr lang="en-US" dirty="0" err="1"/>
                      <a:t>Bisiklet</a:t>
                    </a:r>
                    <a:r>
                      <a:rPr lang="en-US" baseline="0" dirty="0"/>
                      <a:t>
</a:t>
                    </a:r>
                    <a:fld id="{5F910E06-625D-4864-B0A2-9FA7F26C76D4}" type="PERCENTAGE">
                      <a:rPr lang="en-US" baseline="0"/>
                      <a:pPr/>
                      <a:t>[YÜZDE]</a:t>
                    </a:fld>
                    <a:endParaRPr lang="en-US"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4-5F1C-4415-BA05-73C4004EFCF1}"/>
                </c:ext>
              </c:extLst>
            </c:dLbl>
            <c:dLbl>
              <c:idx val="2"/>
              <c:layout>
                <c:manualLayout>
                  <c:x val="1.5435501653803668E-2"/>
                  <c:y val="5.73318632855567E-2"/>
                </c:manualLayout>
              </c:layout>
              <c:tx>
                <c:rich>
                  <a:bodyPr/>
                  <a:lstStyle/>
                  <a:p>
                    <a:r>
                      <a:rPr lang="en-US"/>
                      <a:t>Özel Araç
</a:t>
                    </a:r>
                    <a:fld id="{D4989E04-9B63-41D7-A7EE-7F6CF1996766}" type="PERCENTAGE">
                      <a:rPr lang="en-US"/>
                      <a:pPr/>
                      <a:t>[YÜZDE]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6-5F1C-4415-BA05-73C4004EFCF1}"/>
                </c:ext>
              </c:extLst>
            </c:dLbl>
            <c:dLbl>
              <c:idx val="3"/>
              <c:layout>
                <c:manualLayout>
                  <c:x val="-1.3230429988974642E-2"/>
                  <c:y val="5.2921719955898568E-2"/>
                </c:manualLayout>
              </c:layout>
              <c:tx>
                <c:rich>
                  <a:bodyPr/>
                  <a:lstStyle/>
                  <a:p>
                    <a:r>
                      <a:rPr lang="en-US"/>
                      <a:t>Servis
</a:t>
                    </a:r>
                    <a:fld id="{7B8B6CC3-30F3-48C7-9E8E-E1CAD94BABB9}" type="PERCENTAGE">
                      <a:rPr lang="en-US"/>
                      <a:pPr/>
                      <a:t>[YÜZDE]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8-5F1C-4415-BA05-73C4004EFCF1}"/>
                </c:ext>
              </c:extLst>
            </c:dLbl>
            <c:dLbl>
              <c:idx val="4"/>
              <c:layout>
                <c:manualLayout>
                  <c:x val="2.4255788313120096E-2"/>
                  <c:y val="4.410143329658206E-2"/>
                </c:manualLayout>
              </c:layout>
              <c:tx>
                <c:rich>
                  <a:bodyPr/>
                  <a:lstStyle/>
                  <a:p>
                    <a:r>
                      <a:rPr lang="en-US" dirty="0" err="1"/>
                      <a:t>Toplu</a:t>
                    </a:r>
                    <a:r>
                      <a:rPr lang="en-US" dirty="0"/>
                      <a:t> </a:t>
                    </a:r>
                    <a:r>
                      <a:rPr lang="en-US" dirty="0" err="1"/>
                      <a:t>Taşıma</a:t>
                    </a:r>
                    <a:r>
                      <a:rPr lang="en-US" baseline="0" dirty="0"/>
                      <a:t>
</a:t>
                    </a:r>
                    <a:fld id="{E752E8ED-E0A8-4450-BF02-5EB127184DC4}" type="PERCENTAGE">
                      <a:rPr lang="en-US" baseline="0"/>
                      <a:pPr/>
                      <a:t>[YÜZDE]</a:t>
                    </a:fld>
                    <a:endParaRPr lang="en-US"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A-5F1C-4415-BA05-73C4004EFCF1}"/>
                </c:ext>
              </c:extLst>
            </c:dLbl>
            <c:dLbl>
              <c:idx val="7"/>
              <c:layout>
                <c:manualLayout>
                  <c:x val="0.18302094818081588"/>
                  <c:y val="-0.19845644983461963"/>
                </c:manualLayout>
              </c:layout>
              <c:tx>
                <c:rich>
                  <a:bodyPr/>
                  <a:lstStyle/>
                  <a:p>
                    <a:r>
                      <a:rPr lang="en-US" dirty="0" err="1"/>
                      <a:t>Diğer</a:t>
                    </a:r>
                    <a:r>
                      <a:rPr lang="en-US" baseline="0" dirty="0"/>
                      <a:t>
</a:t>
                    </a:r>
                    <a:fld id="{768BEBC7-144B-41D4-9C81-E1051647EB28}" type="PERCENTAGE">
                      <a:rPr lang="en-US" baseline="0"/>
                      <a:pPr/>
                      <a:t>[YÜZDE]</a:t>
                    </a:fld>
                    <a:endParaRPr lang="en-US"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0-5F1C-4415-BA05-73C4004EFCF1}"/>
                </c:ext>
              </c:extLst>
            </c:dLbl>
            <c:numFmt formatCode="0.0%" sourceLinked="0"/>
            <c:spPr>
              <a:noFill/>
              <a:ln>
                <a:noFill/>
              </a:ln>
              <a:effectLst/>
            </c:spPr>
            <c:txPr>
              <a:bodyPr rot="0" vert="horz"/>
              <a:lstStyle/>
              <a:p>
                <a:pPr>
                  <a:defRPr/>
                </a:pPr>
                <a:endParaRPr lang="tr-TR"/>
              </a:p>
            </c:txPr>
            <c:showLegendKey val="0"/>
            <c:showVal val="0"/>
            <c:showCatName val="1"/>
            <c:showSerName val="0"/>
            <c:showPercent val="1"/>
            <c:showBubbleSize val="0"/>
            <c:separator>
</c:separator>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Sayfa1!$A$2:$A$9</c:f>
              <c:strCache>
                <c:ptCount val="8"/>
                <c:pt idx="0">
                  <c:v>Pedestrian</c:v>
                </c:pt>
                <c:pt idx="1">
                  <c:v>Bicycle</c:v>
                </c:pt>
                <c:pt idx="2">
                  <c:v>Private vehicle</c:v>
                </c:pt>
                <c:pt idx="3">
                  <c:v>Shuttle</c:v>
                </c:pt>
                <c:pt idx="4">
                  <c:v>Public Transport</c:v>
                </c:pt>
                <c:pt idx="7">
                  <c:v>Other (lorry, truck, etc)</c:v>
                </c:pt>
              </c:strCache>
            </c:strRef>
          </c:cat>
          <c:val>
            <c:numRef>
              <c:f>Sayfa1!$C$2:$C$9</c:f>
              <c:numCache>
                <c:formatCode>#,##0</c:formatCode>
                <c:ptCount val="8"/>
                <c:pt idx="0">
                  <c:v>2911345.6487970478</c:v>
                </c:pt>
                <c:pt idx="1">
                  <c:v>5465.8966580807337</c:v>
                </c:pt>
                <c:pt idx="2">
                  <c:v>2268542.3808666132</c:v>
                </c:pt>
                <c:pt idx="3">
                  <c:v>836505.78941902088</c:v>
                </c:pt>
                <c:pt idx="4">
                  <c:v>2532137.5089997747</c:v>
                </c:pt>
                <c:pt idx="7">
                  <c:v>11485.517528941868</c:v>
                </c:pt>
              </c:numCache>
            </c:numRef>
          </c:val>
          <c:extLst>
            <c:ext xmlns:c16="http://schemas.microsoft.com/office/drawing/2014/chart" uri="{C3380CC4-5D6E-409C-BE32-E72D297353CC}">
              <c16:uniqueId val="{00000021-5F1C-4415-BA05-73C4004EFCF1}"/>
            </c:ext>
          </c:extLst>
        </c:ser>
        <c:ser>
          <c:idx val="2"/>
          <c:order val="2"/>
          <c:tx>
            <c:strRef>
              <c:f>Sayfa1!$D$1</c:f>
              <c:strCache>
                <c:ptCount val="1"/>
                <c:pt idx="0">
                  <c:v>Ulaşım Türü</c:v>
                </c:pt>
              </c:strCache>
            </c:strRef>
          </c:tx>
          <c:dPt>
            <c:idx val="0"/>
            <c:bubble3D val="0"/>
            <c:spPr>
              <a:solidFill>
                <a:schemeClr val="accent6">
                  <a:lumMod val="75000"/>
                </a:schemeClr>
              </a:solidFill>
              <a:ln w="0">
                <a:solidFill>
                  <a:schemeClr val="accent6">
                    <a:lumMod val="75000"/>
                  </a:schemeClr>
                </a:solidFill>
              </a:ln>
              <a:effectLst/>
            </c:spPr>
            <c:extLst>
              <c:ext xmlns:c16="http://schemas.microsoft.com/office/drawing/2014/chart" uri="{C3380CC4-5D6E-409C-BE32-E72D297353CC}">
                <c16:uniqueId val="{00000023-5F1C-4415-BA05-73C4004EFCF1}"/>
              </c:ext>
            </c:extLst>
          </c:dPt>
          <c:dPt>
            <c:idx val="1"/>
            <c:bubble3D val="0"/>
            <c:spPr>
              <a:solidFill>
                <a:srgbClr val="66FF33"/>
              </a:solidFill>
              <a:ln>
                <a:solidFill>
                  <a:srgbClr val="66FF33"/>
                </a:solidFill>
              </a:ln>
              <a:effectLst/>
            </c:spPr>
            <c:extLst>
              <c:ext xmlns:c16="http://schemas.microsoft.com/office/drawing/2014/chart" uri="{C3380CC4-5D6E-409C-BE32-E72D297353CC}">
                <c16:uniqueId val="{00000025-5F1C-4415-BA05-73C4004EFCF1}"/>
              </c:ext>
            </c:extLst>
          </c:dPt>
          <c:dPt>
            <c:idx val="2"/>
            <c:bubble3D val="0"/>
            <c:spPr>
              <a:solidFill>
                <a:srgbClr val="C00000"/>
              </a:solidFill>
              <a:ln w="0">
                <a:solidFill>
                  <a:srgbClr val="C00000"/>
                </a:solidFill>
              </a:ln>
              <a:effectLst/>
            </c:spPr>
            <c:extLst>
              <c:ext xmlns:c16="http://schemas.microsoft.com/office/drawing/2014/chart" uri="{C3380CC4-5D6E-409C-BE32-E72D297353CC}">
                <c16:uniqueId val="{00000027-5F1C-4415-BA05-73C4004EFCF1}"/>
              </c:ext>
            </c:extLst>
          </c:dPt>
          <c:dPt>
            <c:idx val="3"/>
            <c:bubble3D val="0"/>
            <c:spPr>
              <a:solidFill>
                <a:schemeClr val="accent5">
                  <a:lumMod val="75000"/>
                </a:schemeClr>
              </a:solidFill>
              <a:ln>
                <a:noFill/>
              </a:ln>
              <a:effectLst/>
            </c:spPr>
            <c:extLst>
              <c:ext xmlns:c16="http://schemas.microsoft.com/office/drawing/2014/chart" uri="{C3380CC4-5D6E-409C-BE32-E72D297353CC}">
                <c16:uniqueId val="{00000029-5F1C-4415-BA05-73C4004EFCF1}"/>
              </c:ext>
            </c:extLst>
          </c:dPt>
          <c:dPt>
            <c:idx val="4"/>
            <c:bubble3D val="0"/>
            <c:spPr>
              <a:solidFill>
                <a:srgbClr val="FFCE33"/>
              </a:solidFill>
              <a:ln>
                <a:noFill/>
              </a:ln>
              <a:effectLst/>
            </c:spPr>
            <c:extLst>
              <c:ext xmlns:c16="http://schemas.microsoft.com/office/drawing/2014/chart" uri="{C3380CC4-5D6E-409C-BE32-E72D297353CC}">
                <c16:uniqueId val="{0000002B-5F1C-4415-BA05-73C4004EFCF1}"/>
              </c:ext>
            </c:extLst>
          </c:dPt>
          <c:dPt>
            <c:idx val="5"/>
            <c:bubble3D val="0"/>
            <c:spPr>
              <a:solidFill>
                <a:srgbClr val="CC9B00"/>
              </a:solidFill>
              <a:ln>
                <a:noFill/>
              </a:ln>
              <a:effectLst/>
            </c:spPr>
            <c:extLst>
              <c:ext xmlns:c16="http://schemas.microsoft.com/office/drawing/2014/chart" uri="{C3380CC4-5D6E-409C-BE32-E72D297353CC}">
                <c16:uniqueId val="{0000002D-5F1C-4415-BA05-73C4004EFCF1}"/>
              </c:ext>
            </c:extLst>
          </c:dPt>
          <c:dPt>
            <c:idx val="6"/>
            <c:bubble3D val="0"/>
            <c:spPr>
              <a:solidFill>
                <a:schemeClr val="accent4">
                  <a:lumMod val="75000"/>
                </a:schemeClr>
              </a:solidFill>
              <a:ln>
                <a:noFill/>
              </a:ln>
              <a:effectLst/>
            </c:spPr>
            <c:extLst>
              <c:ext xmlns:c16="http://schemas.microsoft.com/office/drawing/2014/chart" uri="{C3380CC4-5D6E-409C-BE32-E72D297353CC}">
                <c16:uniqueId val="{0000002F-5F1C-4415-BA05-73C4004EFCF1}"/>
              </c:ext>
            </c:extLst>
          </c:dPt>
          <c:dPt>
            <c:idx val="7"/>
            <c:bubble3D val="0"/>
            <c:spPr>
              <a:solidFill>
                <a:srgbClr val="7030A0"/>
              </a:solidFill>
              <a:ln>
                <a:solidFill>
                  <a:srgbClr val="7030A0"/>
                </a:solidFill>
              </a:ln>
              <a:effectLst/>
            </c:spPr>
            <c:extLst>
              <c:ext xmlns:c16="http://schemas.microsoft.com/office/drawing/2014/chart" uri="{C3380CC4-5D6E-409C-BE32-E72D297353CC}">
                <c16:uniqueId val="{00000031-5F1C-4415-BA05-73C4004EFCF1}"/>
              </c:ext>
            </c:extLst>
          </c:dPt>
          <c:dLbls>
            <c:dLbl>
              <c:idx val="0"/>
              <c:delete val="1"/>
              <c:extLst>
                <c:ext xmlns:c15="http://schemas.microsoft.com/office/drawing/2012/chart" uri="{CE6537A1-D6FC-4f65-9D91-7224C49458BB}"/>
                <c:ext xmlns:c16="http://schemas.microsoft.com/office/drawing/2014/chart" uri="{C3380CC4-5D6E-409C-BE32-E72D297353CC}">
                  <c16:uniqueId val="{00000023-5F1C-4415-BA05-73C4004EFCF1}"/>
                </c:ext>
              </c:extLst>
            </c:dLbl>
            <c:dLbl>
              <c:idx val="1"/>
              <c:delete val="1"/>
              <c:extLst>
                <c:ext xmlns:c15="http://schemas.microsoft.com/office/drawing/2012/chart" uri="{CE6537A1-D6FC-4f65-9D91-7224C49458BB}"/>
                <c:ext xmlns:c16="http://schemas.microsoft.com/office/drawing/2014/chart" uri="{C3380CC4-5D6E-409C-BE32-E72D297353CC}">
                  <c16:uniqueId val="{00000025-5F1C-4415-BA05-73C4004EFCF1}"/>
                </c:ext>
              </c:extLst>
            </c:dLbl>
            <c:dLbl>
              <c:idx val="2"/>
              <c:delete val="1"/>
              <c:extLst>
                <c:ext xmlns:c15="http://schemas.microsoft.com/office/drawing/2012/chart" uri="{CE6537A1-D6FC-4f65-9D91-7224C49458BB}"/>
                <c:ext xmlns:c16="http://schemas.microsoft.com/office/drawing/2014/chart" uri="{C3380CC4-5D6E-409C-BE32-E72D297353CC}">
                  <c16:uniqueId val="{00000027-5F1C-4415-BA05-73C4004EFCF1}"/>
                </c:ext>
              </c:extLst>
            </c:dLbl>
            <c:dLbl>
              <c:idx val="3"/>
              <c:delete val="1"/>
              <c:extLst>
                <c:ext xmlns:c15="http://schemas.microsoft.com/office/drawing/2012/chart" uri="{CE6537A1-D6FC-4f65-9D91-7224C49458BB}"/>
                <c:ext xmlns:c16="http://schemas.microsoft.com/office/drawing/2014/chart" uri="{C3380CC4-5D6E-409C-BE32-E72D297353CC}">
                  <c16:uniqueId val="{00000029-5F1C-4415-BA05-73C4004EFCF1}"/>
                </c:ext>
              </c:extLst>
            </c:dLbl>
            <c:dLbl>
              <c:idx val="4"/>
              <c:layout>
                <c:manualLayout>
                  <c:x val="-0.13450937155457557"/>
                  <c:y val="-1.7640573318632856E-2"/>
                </c:manualLayout>
              </c:layout>
              <c:tx>
                <c:rich>
                  <a:bodyPr/>
                  <a:lstStyle/>
                  <a:p>
                    <a:r>
                      <a:rPr lang="en-US" baseline="0" dirty="0" err="1"/>
                      <a:t>Otobüs</a:t>
                    </a:r>
                    <a:r>
                      <a:rPr lang="en-US" baseline="0" dirty="0"/>
                      <a:t>
</a:t>
                    </a:r>
                    <a:fld id="{ACA405A9-48D4-4193-A6F1-5A7B3DC112A7}" type="PERCENTAGE">
                      <a:rPr lang="en-US" baseline="0"/>
                      <a:pPr/>
                      <a:t>[YÜZDE]</a:t>
                    </a:fld>
                    <a:endParaRPr lang="en-US" baseline="0" dirty="0"/>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5F1C-4415-BA05-73C4004EFCF1}"/>
                </c:ext>
              </c:extLst>
            </c:dLbl>
            <c:dLbl>
              <c:idx val="5"/>
              <c:layout>
                <c:manualLayout>
                  <c:x val="-0.13450937155457554"/>
                  <c:y val="-7.9382579933847869E-2"/>
                </c:manualLayout>
              </c:layout>
              <c:tx>
                <c:rich>
                  <a:bodyPr/>
                  <a:lstStyle/>
                  <a:p>
                    <a:r>
                      <a:rPr lang="en-US" baseline="0" dirty="0" err="1"/>
                      <a:t>Minibüs</a:t>
                    </a:r>
                    <a:r>
                      <a:rPr lang="en-US" baseline="0" dirty="0"/>
                      <a:t>
</a:t>
                    </a:r>
                    <a:fld id="{FEFDD7FA-E855-4F26-9FEE-87303B345D95}" type="PERCENTAGE">
                      <a:rPr lang="en-US" baseline="0"/>
                      <a:pPr/>
                      <a:t>[YÜZDE]</a:t>
                    </a:fld>
                    <a:endParaRPr lang="en-US" baseline="0" dirty="0"/>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5F1C-4415-BA05-73C4004EFCF1}"/>
                </c:ext>
              </c:extLst>
            </c:dLbl>
            <c:dLbl>
              <c:idx val="6"/>
              <c:layout>
                <c:manualLayout>
                  <c:x val="-5.9536934950385888E-2"/>
                  <c:y val="-0.12348401323042998"/>
                </c:manualLayout>
              </c:layout>
              <c:tx>
                <c:rich>
                  <a:bodyPr/>
                  <a:lstStyle/>
                  <a:p>
                    <a:r>
                      <a:rPr lang="en-US" baseline="0" dirty="0" err="1"/>
                      <a:t>Raylı</a:t>
                    </a:r>
                    <a:r>
                      <a:rPr lang="en-US" baseline="0" dirty="0"/>
                      <a:t> </a:t>
                    </a:r>
                    <a:r>
                      <a:rPr lang="en-US" baseline="0" dirty="0" err="1"/>
                      <a:t>Sistem</a:t>
                    </a:r>
                    <a:r>
                      <a:rPr lang="en-US" baseline="0" dirty="0"/>
                      <a:t>
</a:t>
                    </a:r>
                    <a:fld id="{2EAD765C-15D8-4B60-B4C5-D8F03BDA4528}" type="PERCENTAGE">
                      <a:rPr lang="en-US" baseline="0"/>
                      <a:pPr/>
                      <a:t>[YÜZDE]</a:t>
                    </a:fld>
                    <a:endParaRPr lang="en-US" baseline="0" dirty="0"/>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5F1C-4415-BA05-73C4004EFCF1}"/>
                </c:ext>
              </c:extLst>
            </c:dLbl>
            <c:dLbl>
              <c:idx val="7"/>
              <c:delete val="1"/>
              <c:extLst>
                <c:ext xmlns:c15="http://schemas.microsoft.com/office/drawing/2012/chart" uri="{CE6537A1-D6FC-4f65-9D91-7224C49458BB}"/>
                <c:ext xmlns:c16="http://schemas.microsoft.com/office/drawing/2014/chart" uri="{C3380CC4-5D6E-409C-BE32-E72D297353CC}">
                  <c16:uniqueId val="{00000031-5F1C-4415-BA05-73C4004EFCF1}"/>
                </c:ext>
              </c:extLst>
            </c:dLbl>
            <c:numFmt formatCode="%0.0" sourceLinked="0"/>
            <c:spPr>
              <a:noFill/>
              <a:ln>
                <a:noFill/>
              </a:ln>
              <a:effectLst/>
            </c:spPr>
            <c:txPr>
              <a:bodyPr rot="0" vert="horz"/>
              <a:lstStyle/>
              <a:p>
                <a:pPr>
                  <a:defRPr/>
                </a:pPr>
                <a:endParaRPr lang="tr-TR"/>
              </a:p>
            </c:txPr>
            <c:showLegendKey val="0"/>
            <c:showVal val="0"/>
            <c:showCatName val="0"/>
            <c:showSerName val="0"/>
            <c:showPercent val="1"/>
            <c:showBubbleSize val="0"/>
            <c:separator>
</c:separator>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showDataLabelsRange val="1"/>
              </c:ext>
            </c:extLst>
          </c:dLbls>
          <c:cat>
            <c:strRef>
              <c:f>Sayfa1!$A$2:$A$9</c:f>
              <c:strCache>
                <c:ptCount val="8"/>
                <c:pt idx="0">
                  <c:v>Pedestrian</c:v>
                </c:pt>
                <c:pt idx="1">
                  <c:v>Bicycle</c:v>
                </c:pt>
                <c:pt idx="2">
                  <c:v>Private vehicle</c:v>
                </c:pt>
                <c:pt idx="3">
                  <c:v>Shuttle</c:v>
                </c:pt>
                <c:pt idx="4">
                  <c:v>Public Transport</c:v>
                </c:pt>
                <c:pt idx="7">
                  <c:v>Other (lorry, truck, etc)</c:v>
                </c:pt>
              </c:strCache>
            </c:strRef>
          </c:cat>
          <c:val>
            <c:numRef>
              <c:f>Sayfa1!$D$2:$D$9</c:f>
              <c:numCache>
                <c:formatCode>#,##0</c:formatCode>
                <c:ptCount val="8"/>
                <c:pt idx="0">
                  <c:v>2911345.6487970478</c:v>
                </c:pt>
                <c:pt idx="1">
                  <c:v>5465.8966580807337</c:v>
                </c:pt>
                <c:pt idx="2">
                  <c:v>2268542.3808666132</c:v>
                </c:pt>
                <c:pt idx="3">
                  <c:v>836505.78941902088</c:v>
                </c:pt>
                <c:pt idx="4">
                  <c:v>1476818.787519238</c:v>
                </c:pt>
                <c:pt idx="5">
                  <c:v>404806.17900589865</c:v>
                </c:pt>
                <c:pt idx="6" formatCode="###0">
                  <c:v>650512.54247463821</c:v>
                </c:pt>
                <c:pt idx="7">
                  <c:v>11485.517528941868</c:v>
                </c:pt>
              </c:numCache>
            </c:numRef>
          </c:val>
          <c:extLst>
            <c:ext xmlns:c15="http://schemas.microsoft.com/office/drawing/2012/chart" uri="{02D57815-91ED-43cb-92C2-25804820EDAC}">
              <c15:datalabelsRange>
                <c15:f>Sayfa1!$B$2:$B$10</c15:f>
                <c15:dlblRangeCache>
                  <c:ptCount val="9"/>
                  <c:pt idx="4">
                    <c:v>Bus</c:v>
                  </c:pt>
                  <c:pt idx="5">
                    <c:v>Minibus</c:v>
                  </c:pt>
                  <c:pt idx="6">
                    <c:v>Rail System</c:v>
                  </c:pt>
                </c15:dlblRangeCache>
              </c15:datalabelsRange>
            </c:ext>
            <c:ext xmlns:c16="http://schemas.microsoft.com/office/drawing/2014/chart" uri="{C3380CC4-5D6E-409C-BE32-E72D297353CC}">
              <c16:uniqueId val="{00000032-5F1C-4415-BA05-73C4004EFCF1}"/>
            </c:ext>
          </c:extLst>
        </c:ser>
        <c:dLbls>
          <c:showLegendKey val="0"/>
          <c:showVal val="0"/>
          <c:showCatName val="0"/>
          <c:showSerName val="0"/>
          <c:showPercent val="0"/>
          <c:showBubbleSize val="0"/>
          <c:showLeaderLines val="1"/>
        </c:dLbls>
        <c:firstSliceAng val="347"/>
        <c:holeSize val="8"/>
      </c:doughnutChart>
      <c:spPr>
        <a:noFill/>
        <a:ln>
          <a:noFill/>
        </a:ln>
        <a:effectLst/>
      </c:spPr>
    </c:plotArea>
    <c:plotVisOnly val="1"/>
    <c:dispBlanksAs val="gap"/>
    <c:showDLblsOverMax val="0"/>
  </c:chart>
  <c:spPr>
    <a:solidFill>
      <a:schemeClr val="bg1"/>
    </a:solidFill>
    <a:ln w="9525" cap="flat" cmpd="sng" algn="ctr">
      <a:solidFill>
        <a:schemeClr val="bg1">
          <a:lumMod val="95000"/>
        </a:schemeClr>
      </a:solidFill>
      <a:prstDash val="solid"/>
      <a:round/>
    </a:ln>
    <a:effectLst/>
  </c:spPr>
  <c:txPr>
    <a:bodyPr/>
    <a:lstStyle/>
    <a:p>
      <a:pPr>
        <a:defRPr sz="2000"/>
      </a:pPr>
      <a:endParaRPr lang="tr-T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0"/>
          <c:tx>
            <c:strRef>
              <c:f>Sayfa1!$B$1</c:f>
              <c:strCache>
                <c:ptCount val="1"/>
                <c:pt idx="0">
                  <c:v>Yolculuk sırasında araç ne kadar doluydu</c:v>
                </c:pt>
              </c:strCache>
            </c:strRef>
          </c:tx>
          <c:spPr>
            <a:solidFill>
              <a:srgbClr val="000080"/>
            </a:solidFill>
          </c:spPr>
          <c:dPt>
            <c:idx val="0"/>
            <c:bubble3D val="0"/>
            <c:spPr>
              <a:solidFill>
                <a:srgbClr val="000080"/>
              </a:solidFill>
              <a:ln>
                <a:noFill/>
              </a:ln>
              <a:effectLst/>
            </c:spPr>
            <c:extLst>
              <c:ext xmlns:c16="http://schemas.microsoft.com/office/drawing/2014/chart" uri="{C3380CC4-5D6E-409C-BE32-E72D297353CC}">
                <c16:uniqueId val="{00000001-C630-47E3-9315-00A5345AE173}"/>
              </c:ext>
            </c:extLst>
          </c:dPt>
          <c:dPt>
            <c:idx val="1"/>
            <c:bubble3D val="0"/>
            <c:spPr>
              <a:solidFill>
                <a:srgbClr val="0000D6"/>
              </a:solidFill>
              <a:ln>
                <a:noFill/>
              </a:ln>
              <a:effectLst/>
            </c:spPr>
            <c:extLst>
              <c:ext xmlns:c16="http://schemas.microsoft.com/office/drawing/2014/chart" uri="{C3380CC4-5D6E-409C-BE32-E72D297353CC}">
                <c16:uniqueId val="{00000003-C630-47E3-9315-00A5345AE173}"/>
              </c:ext>
            </c:extLst>
          </c:dPt>
          <c:dPt>
            <c:idx val="2"/>
            <c:bubble3D val="0"/>
            <c:spPr>
              <a:solidFill>
                <a:srgbClr val="FEE36E"/>
              </a:solidFill>
              <a:ln>
                <a:noFill/>
              </a:ln>
              <a:effectLst/>
            </c:spPr>
            <c:extLst>
              <c:ext xmlns:c16="http://schemas.microsoft.com/office/drawing/2014/chart" uri="{C3380CC4-5D6E-409C-BE32-E72D297353CC}">
                <c16:uniqueId val="{00000005-C630-47E3-9315-00A5345AE173}"/>
              </c:ext>
            </c:extLst>
          </c:dPt>
          <c:dPt>
            <c:idx val="3"/>
            <c:bubble3D val="0"/>
            <c:spPr>
              <a:solidFill>
                <a:srgbClr val="FFC000"/>
              </a:solidFill>
              <a:ln>
                <a:noFill/>
              </a:ln>
              <a:effectLst/>
            </c:spPr>
            <c:extLst>
              <c:ext xmlns:c16="http://schemas.microsoft.com/office/drawing/2014/chart" uri="{C3380CC4-5D6E-409C-BE32-E72D297353CC}">
                <c16:uniqueId val="{00000007-C630-47E3-9315-00A5345AE173}"/>
              </c:ext>
            </c:extLst>
          </c:dPt>
          <c:dLbls>
            <c:dLbl>
              <c:idx val="0"/>
              <c:layout>
                <c:manualLayout>
                  <c:x val="0.13383535913338712"/>
                  <c:y val="-0.1178274670922334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630-47E3-9315-00A5345AE173}"/>
                </c:ext>
              </c:extLst>
            </c:dLbl>
            <c:dLbl>
              <c:idx val="1"/>
              <c:layout>
                <c:manualLayout>
                  <c:x val="0.17857594307489322"/>
                  <c:y val="-0.1012912489929244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9725500619389874"/>
                      <c:h val="0.23602687328510663"/>
                    </c:manualLayout>
                  </c15:layout>
                </c:ext>
                <c:ext xmlns:c16="http://schemas.microsoft.com/office/drawing/2014/chart" uri="{C3380CC4-5D6E-409C-BE32-E72D297353CC}">
                  <c16:uniqueId val="{00000003-C630-47E3-9315-00A5345AE173}"/>
                </c:ext>
              </c:extLst>
            </c:dLbl>
            <c:dLbl>
              <c:idx val="2"/>
              <c:layout>
                <c:manualLayout>
                  <c:x val="0.31439775694089045"/>
                  <c:y val="3.625472023851934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8272739261118784"/>
                      <c:h val="0.29249784135813328"/>
                    </c:manualLayout>
                  </c15:layout>
                </c:ext>
                <c:ext xmlns:c16="http://schemas.microsoft.com/office/drawing/2014/chart" uri="{C3380CC4-5D6E-409C-BE32-E72D297353CC}">
                  <c16:uniqueId val="{00000005-C630-47E3-9315-00A5345AE173}"/>
                </c:ext>
              </c:extLst>
            </c:dLbl>
            <c:dLbl>
              <c:idx val="3"/>
              <c:layout>
                <c:manualLayout>
                  <c:x val="-0.27783902976846747"/>
                  <c:y val="-8.0851693704735569E-1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630-47E3-9315-00A5345AE173}"/>
                </c:ext>
              </c:extLst>
            </c:dLbl>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tr-TR"/>
              </a:p>
            </c:txPr>
            <c:showLegendKey val="0"/>
            <c:showVal val="1"/>
            <c:showCatName val="1"/>
            <c:showSerName val="0"/>
            <c:showPercent val="0"/>
            <c:showBubbleSize val="0"/>
            <c:separator>
</c:separator>
            <c:showLeaderLines val="1"/>
            <c:leaderLines>
              <c:spPr>
                <a:ln w="9525" cap="sq" cmpd="sng" algn="ctr">
                  <a:solidFill>
                    <a:schemeClr val="tx1"/>
                  </a:solidFill>
                  <a:round/>
                  <a:tailEnd type="diamond"/>
                </a:ln>
                <a:effectLst/>
              </c:spPr>
            </c:leaderLines>
            <c:extLst>
              <c:ext xmlns:c15="http://schemas.microsoft.com/office/drawing/2012/chart" uri="{CE6537A1-D6FC-4f65-9D91-7224C49458BB}"/>
            </c:extLst>
          </c:dLbls>
          <c:cat>
            <c:strRef>
              <c:f>Sayfa1!$A$2:$A$5</c:f>
              <c:strCache>
                <c:ptCount val="4"/>
                <c:pt idx="0">
                  <c:v>Az yolcu vardı</c:v>
                </c:pt>
                <c:pt idx="1">
                  <c:v>Koltuklar doluydu</c:v>
                </c:pt>
                <c:pt idx="2">
                  <c:v>Ayakta yolcu vardı, ancak çok kalabalık değildi</c:v>
                </c:pt>
                <c:pt idx="3">
                  <c:v>Çok kalabalıktı</c:v>
                </c:pt>
              </c:strCache>
            </c:strRef>
          </c:cat>
          <c:val>
            <c:numRef>
              <c:f>Sayfa1!$B$2:$B$5</c:f>
              <c:numCache>
                <c:formatCode>0.0%</c:formatCode>
                <c:ptCount val="4"/>
                <c:pt idx="0">
                  <c:v>0.16287064890416847</c:v>
                </c:pt>
                <c:pt idx="1">
                  <c:v>0.23549634722819079</c:v>
                </c:pt>
                <c:pt idx="2">
                  <c:v>0.13622690159003009</c:v>
                </c:pt>
                <c:pt idx="3">
                  <c:v>0.46540610227761064</c:v>
                </c:pt>
              </c:numCache>
            </c:numRef>
          </c:val>
          <c:extLst>
            <c:ext xmlns:c16="http://schemas.microsoft.com/office/drawing/2014/chart" uri="{C3380CC4-5D6E-409C-BE32-E72D297353CC}">
              <c16:uniqueId val="{00000008-C630-47E3-9315-00A5345AE173}"/>
            </c:ext>
          </c:extLst>
        </c:ser>
        <c:dLbls>
          <c:showLegendKey val="0"/>
          <c:showVal val="0"/>
          <c:showCatName val="0"/>
          <c:showSerName val="0"/>
          <c:showPercent val="0"/>
          <c:showBubbleSize val="0"/>
          <c:showLeaderLines val="1"/>
        </c:dLbls>
        <c:firstSliceAng val="0"/>
        <c:holeSize val="50"/>
        <c:extLst/>
      </c:doughnutChart>
      <c:spPr>
        <a:noFill/>
        <a:ln>
          <a:noFill/>
        </a:ln>
        <a:effectLst/>
      </c:spPr>
    </c:plotArea>
    <c:plotVisOnly val="1"/>
    <c:dispBlanksAs val="gap"/>
    <c:showDLblsOverMax val="0"/>
    <c:extLst/>
  </c:chart>
  <c:spPr>
    <a:solidFill>
      <a:schemeClr val="lt1"/>
    </a:solidFill>
    <a:ln w="3175" cap="flat" cmpd="sng" algn="ctr">
      <a:solidFill>
        <a:schemeClr val="tx1">
          <a:lumMod val="50000"/>
          <a:lumOff val="50000"/>
        </a:schemeClr>
      </a:solidFill>
      <a:prstDash val="solid"/>
      <a:miter lim="800000"/>
    </a:ln>
    <a:effectLst/>
  </c:spPr>
  <c:txPr>
    <a:bodyPr/>
    <a:lstStyle/>
    <a:p>
      <a:pPr>
        <a:defRPr sz="1800">
          <a:solidFill>
            <a:schemeClr val="dk1"/>
          </a:solidFill>
          <a:latin typeface="+mn-lt"/>
          <a:ea typeface="+mn-ea"/>
          <a:cs typeface="+mn-cs"/>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9572496339113005E-3"/>
          <c:y val="2.3823724274719672E-2"/>
          <c:w val="0.97554732741740613"/>
          <c:h val="0.92441972712486631"/>
        </c:manualLayout>
      </c:layout>
      <c:barChart>
        <c:barDir val="bar"/>
        <c:grouping val="percentStacked"/>
        <c:varyColors val="0"/>
        <c:ser>
          <c:idx val="0"/>
          <c:order val="0"/>
          <c:tx>
            <c:strRef>
              <c:f>Sayfa1!$B$1</c:f>
              <c:strCache>
                <c:ptCount val="1"/>
                <c:pt idx="0">
                  <c:v>Sütun0</c:v>
                </c:pt>
              </c:strCache>
            </c:strRef>
          </c:tx>
          <c:spPr>
            <a:solidFill>
              <a:schemeClr val="accent1">
                <a:tint val="54000"/>
              </a:schemeClr>
            </a:solidFill>
            <a:ln>
              <a:noFill/>
            </a:ln>
            <a:effectLst/>
          </c:spPr>
          <c:invertIfNegative val="0"/>
          <c:dLbls>
            <c:dLbl>
              <c:idx val="0"/>
              <c:layout>
                <c:manualLayout>
                  <c:x val="-0.16536969507727317"/>
                  <c:y val="-6.3012059928820391E-2"/>
                </c:manualLayout>
              </c:layout>
              <c:showLegendKey val="0"/>
              <c:showVal val="0"/>
              <c:showCatName val="1"/>
              <c:showSerName val="0"/>
              <c:showPercent val="0"/>
              <c:showBubbleSize val="0"/>
              <c:extLst>
                <c:ext xmlns:c15="http://schemas.microsoft.com/office/drawing/2012/chart" uri="{CE6537A1-D6FC-4f65-9D91-7224C49458BB}">
                  <c15:layout>
                    <c:manualLayout>
                      <c:w val="0.56306649471165793"/>
                      <c:h val="6.4194550051952876E-2"/>
                    </c:manualLayout>
                  </c15:layout>
                </c:ext>
                <c:ext xmlns:c16="http://schemas.microsoft.com/office/drawing/2014/chart" uri="{C3380CC4-5D6E-409C-BE32-E72D297353CC}">
                  <c16:uniqueId val="{00000000-30BD-4F49-BA69-4A64DA15413E}"/>
                </c:ext>
              </c:extLst>
            </c:dLbl>
            <c:dLbl>
              <c:idx val="1"/>
              <c:layout>
                <c:manualLayout>
                  <c:x val="9.0693570007273624E-8"/>
                  <c:y val="-6.8951692823294178E-2"/>
                </c:manualLayout>
              </c:layout>
              <c:showLegendKey val="0"/>
              <c:showVal val="0"/>
              <c:showCatName val="1"/>
              <c:showSerName val="0"/>
              <c:showPercent val="0"/>
              <c:showBubbleSize val="0"/>
              <c:extLst>
                <c:ext xmlns:c15="http://schemas.microsoft.com/office/drawing/2012/chart" uri="{CE6537A1-D6FC-4f65-9D91-7224C49458BB}">
                  <c15:layout>
                    <c:manualLayout>
                      <c:w val="0.37318699018876955"/>
                      <c:h val="5.4810597187937321E-2"/>
                    </c:manualLayout>
                  </c15:layout>
                </c:ext>
                <c:ext xmlns:c16="http://schemas.microsoft.com/office/drawing/2014/chart" uri="{C3380CC4-5D6E-409C-BE32-E72D297353CC}">
                  <c16:uniqueId val="{00000001-30BD-4F49-BA69-4A64DA15413E}"/>
                </c:ext>
              </c:extLst>
            </c:dLbl>
            <c:dLbl>
              <c:idx val="2"/>
              <c:layout>
                <c:manualLayout>
                  <c:x val="6.6151281806422491E-3"/>
                  <c:y val="-6.3502985570091791E-2"/>
                </c:manualLayout>
              </c:layout>
              <c:showLegendKey val="0"/>
              <c:showVal val="0"/>
              <c:showCatName val="1"/>
              <c:showSerName val="0"/>
              <c:showPercent val="0"/>
              <c:showBubbleSize val="0"/>
              <c:extLst>
                <c:ext xmlns:c15="http://schemas.microsoft.com/office/drawing/2012/chart" uri="{CE6537A1-D6FC-4f65-9D91-7224C49458BB}">
                  <c15:layout>
                    <c:manualLayout>
                      <c:w val="0.28937155457552366"/>
                      <c:h val="9.2785323690245197E-2"/>
                    </c:manualLayout>
                  </c15:layout>
                </c:ext>
                <c:ext xmlns:c16="http://schemas.microsoft.com/office/drawing/2014/chart" uri="{C3380CC4-5D6E-409C-BE32-E72D297353CC}">
                  <c16:uniqueId val="{00000002-30BD-4F49-BA69-4A64DA15413E}"/>
                </c:ext>
              </c:extLst>
            </c:dLbl>
            <c:dLbl>
              <c:idx val="3"/>
              <c:layout>
                <c:manualLayout>
                  <c:x val="-7.2677653547111865E-2"/>
                  <c:y val="-6.8813633972049898E-2"/>
                </c:manualLayout>
              </c:layout>
              <c:showLegendKey val="0"/>
              <c:showVal val="0"/>
              <c:showCatName val="1"/>
              <c:showSerName val="0"/>
              <c:showPercent val="0"/>
              <c:showBubbleSize val="0"/>
              <c:extLst>
                <c:ext xmlns:c15="http://schemas.microsoft.com/office/drawing/2012/chart" uri="{CE6537A1-D6FC-4f65-9D91-7224C49458BB}">
                  <c15:layout>
                    <c:manualLayout>
                      <c:w val="0.34081736673033353"/>
                      <c:h val="5.5452951104224102E-2"/>
                    </c:manualLayout>
                  </c15:layout>
                </c:ext>
                <c:ext xmlns:c16="http://schemas.microsoft.com/office/drawing/2014/chart" uri="{C3380CC4-5D6E-409C-BE32-E72D297353CC}">
                  <c16:uniqueId val="{00000003-30BD-4F49-BA69-4A64DA15413E}"/>
                </c:ext>
              </c:extLst>
            </c:dLbl>
            <c:dLbl>
              <c:idx val="4"/>
              <c:layout>
                <c:manualLayout>
                  <c:x val="-0.20850305671400177"/>
                  <c:y val="-6.2641636768832262E-2"/>
                </c:manualLayout>
              </c:layout>
              <c:showLegendKey val="0"/>
              <c:showVal val="0"/>
              <c:showCatName val="1"/>
              <c:showSerName val="0"/>
              <c:showPercent val="0"/>
              <c:showBubbleSize val="0"/>
              <c:extLst>
                <c:ext xmlns:c15="http://schemas.microsoft.com/office/drawing/2012/chart" uri="{CE6537A1-D6FC-4f65-9D91-7224C49458BB}">
                  <c15:layout>
                    <c:manualLayout>
                      <c:w val="0.13388205471008516"/>
                      <c:h val="6.313991135655582E-2"/>
                    </c:manualLayout>
                  </c15:layout>
                </c:ext>
                <c:ext xmlns:c16="http://schemas.microsoft.com/office/drawing/2014/chart" uri="{C3380CC4-5D6E-409C-BE32-E72D297353CC}">
                  <c16:uniqueId val="{00000004-30BD-4F49-BA69-4A64DA15413E}"/>
                </c:ext>
              </c:extLst>
            </c:dLbl>
            <c:dLbl>
              <c:idx val="5"/>
              <c:layout>
                <c:manualLayout>
                  <c:x val="-5.1819097309638948E-2"/>
                  <c:y val="-7.3971717991063446E-2"/>
                </c:manualLayout>
              </c:layout>
              <c:showLegendKey val="0"/>
              <c:showVal val="0"/>
              <c:showCatName val="1"/>
              <c:showSerName val="0"/>
              <c:showPercent val="0"/>
              <c:showBubbleSize val="0"/>
              <c:extLst>
                <c:ext xmlns:c15="http://schemas.microsoft.com/office/drawing/2012/chart" uri="{CE6537A1-D6FC-4f65-9D91-7224C49458BB}">
                  <c15:layout>
                    <c:manualLayout>
                      <c:w val="0.11702124334788908"/>
                      <c:h val="8.7732286242487439E-2"/>
                    </c:manualLayout>
                  </c15:layout>
                </c:ext>
                <c:ext xmlns:c16="http://schemas.microsoft.com/office/drawing/2014/chart" uri="{C3380CC4-5D6E-409C-BE32-E72D297353CC}">
                  <c16:uniqueId val="{00000005-30BD-4F49-BA69-4A64DA15413E}"/>
                </c:ext>
              </c:extLst>
            </c:dLbl>
            <c:dLbl>
              <c:idx val="6"/>
              <c:layout>
                <c:manualLayout>
                  <c:x val="1.0729561582579956E-3"/>
                  <c:y val="-4.4298804244106989E-2"/>
                </c:manualLayout>
              </c:layout>
              <c:showLegendKey val="0"/>
              <c:showVal val="0"/>
              <c:showCatName val="1"/>
              <c:showSerName val="0"/>
              <c:showPercent val="0"/>
              <c:showBubbleSize val="0"/>
              <c:extLst>
                <c:ext xmlns:c15="http://schemas.microsoft.com/office/drawing/2012/chart" uri="{CE6537A1-D6FC-4f65-9D91-7224C49458BB}">
                  <c15:layout>
                    <c:manualLayout>
                      <c:w val="0.6193291810745879"/>
                      <c:h val="5.9771127127366257E-2"/>
                    </c:manualLayout>
                  </c15:layout>
                </c:ext>
                <c:ext xmlns:c16="http://schemas.microsoft.com/office/drawing/2014/chart" uri="{C3380CC4-5D6E-409C-BE32-E72D297353CC}">
                  <c16:uniqueId val="{00000006-30BD-4F49-BA69-4A64DA15413E}"/>
                </c:ext>
              </c:extLst>
            </c:dLbl>
            <c:dLbl>
              <c:idx val="7"/>
              <c:layout>
                <c:manualLayout>
                  <c:x val="2.1752489272174312E-3"/>
                  <c:y val="-4.6504750938589932E-2"/>
                </c:manualLayout>
              </c:layout>
              <c:showLegendKey val="0"/>
              <c:showVal val="0"/>
              <c:showCatName val="1"/>
              <c:showSerName val="0"/>
              <c:showPercent val="0"/>
              <c:showBubbleSize val="0"/>
              <c:extLst>
                <c:ext xmlns:c15="http://schemas.microsoft.com/office/drawing/2012/chart" uri="{CE6537A1-D6FC-4f65-9D91-7224C49458BB}">
                  <c15:layout>
                    <c:manualLayout>
                      <c:w val="0.60604393235816989"/>
                      <c:h val="5.6992346323522715E-2"/>
                    </c:manualLayout>
                  </c15:layout>
                </c:ext>
                <c:ext xmlns:c16="http://schemas.microsoft.com/office/drawing/2014/chart" uri="{C3380CC4-5D6E-409C-BE32-E72D297353CC}">
                  <c16:uniqueId val="{00000007-30BD-4F49-BA69-4A64DA15413E}"/>
                </c:ext>
              </c:extLst>
            </c:dLbl>
            <c:dLbl>
              <c:idx val="8"/>
              <c:layout>
                <c:manualLayout>
                  <c:x val="2.1898930401060804E-3"/>
                  <c:y val="-4.7241210098924277E-2"/>
                </c:manualLayout>
              </c:layout>
              <c:showLegendKey val="0"/>
              <c:showVal val="0"/>
              <c:showCatName val="1"/>
              <c:showSerName val="0"/>
              <c:showPercent val="0"/>
              <c:showBubbleSize val="0"/>
              <c:extLst>
                <c:ext xmlns:c15="http://schemas.microsoft.com/office/drawing/2012/chart" uri="{CE6537A1-D6FC-4f65-9D91-7224C49458BB}">
                  <c15:layout>
                    <c:manualLayout>
                      <c:w val="0.6643936324117965"/>
                      <c:h val="5.5879840454181637E-2"/>
                    </c:manualLayout>
                  </c15:layout>
                </c:ext>
                <c:ext xmlns:c16="http://schemas.microsoft.com/office/drawing/2014/chart" uri="{C3380CC4-5D6E-409C-BE32-E72D297353CC}">
                  <c16:uniqueId val="{00000008-30BD-4F49-BA69-4A64DA15413E}"/>
                </c:ext>
              </c:extLst>
            </c:dLbl>
            <c:dLbl>
              <c:idx val="9"/>
              <c:layout>
                <c:manualLayout>
                  <c:x val="1.1022059742532184E-3"/>
                  <c:y val="-4.9391565955472713E-2"/>
                </c:manualLayout>
              </c:layout>
              <c:showLegendKey val="0"/>
              <c:showVal val="0"/>
              <c:showCatName val="1"/>
              <c:showSerName val="0"/>
              <c:showPercent val="0"/>
              <c:showBubbleSize val="0"/>
              <c:extLst>
                <c:ext xmlns:c15="http://schemas.microsoft.com/office/drawing/2012/chart" uri="{CE6537A1-D6FC-4f65-9D91-7224C49458BB}">
                  <c15:layout>
                    <c:manualLayout>
                      <c:w val="0.60472892277354207"/>
                      <c:h val="5.704709825366025E-2"/>
                    </c:manualLayout>
                  </c15:layout>
                </c:ext>
                <c:ext xmlns:c16="http://schemas.microsoft.com/office/drawing/2014/chart" uri="{C3380CC4-5D6E-409C-BE32-E72D297353CC}">
                  <c16:uniqueId val="{00000009-30BD-4F49-BA69-4A64DA15413E}"/>
                </c:ext>
              </c:extLst>
            </c:dLbl>
            <c:spPr>
              <a:noFill/>
              <a:ln>
                <a:noFill/>
              </a:ln>
              <a:effectLst/>
            </c:spPr>
            <c:txPr>
              <a:bodyPr rot="0" spcFirstLastPara="1" vertOverflow="ellipsis" vert="horz" wrap="square" anchor="ctr" anchorCtr="1"/>
              <a:lstStyle/>
              <a:p>
                <a:pPr algn="l">
                  <a:defRPr sz="1400" b="0"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Sayfa1!$A$2:$A$7</c:f>
              <c:strCache>
                <c:ptCount val="6"/>
                <c:pt idx="0">
                  <c:v>Minibüs</c:v>
                </c:pt>
                <c:pt idx="1">
                  <c:v>Banliyö Treni</c:v>
                </c:pt>
                <c:pt idx="2">
                  <c:v>Özel Halk Otobüsü</c:v>
                </c:pt>
                <c:pt idx="3">
                  <c:v>Belediye Otobüsü</c:v>
                </c:pt>
                <c:pt idx="4">
                  <c:v>Metro</c:v>
                </c:pt>
                <c:pt idx="5">
                  <c:v>Ankaray</c:v>
                </c:pt>
              </c:strCache>
            </c:strRef>
          </c:cat>
          <c:val>
            <c:numRef>
              <c:f>Sayfa1!$B$2:$B$7</c:f>
              <c:numCache>
                <c:formatCode>0.0%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A-30BD-4F49-BA69-4A64DA15413E}"/>
            </c:ext>
          </c:extLst>
        </c:ser>
        <c:ser>
          <c:idx val="1"/>
          <c:order val="1"/>
          <c:tx>
            <c:strRef>
              <c:f>Sayfa1!$C$1</c:f>
              <c:strCache>
                <c:ptCount val="1"/>
                <c:pt idx="0">
                  <c:v>Çok kalabalıktı</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Minibüs</c:v>
                </c:pt>
                <c:pt idx="1">
                  <c:v>Banliyö Treni</c:v>
                </c:pt>
                <c:pt idx="2">
                  <c:v>Özel Halk Otobüsü</c:v>
                </c:pt>
                <c:pt idx="3">
                  <c:v>Belediye Otobüsü</c:v>
                </c:pt>
                <c:pt idx="4">
                  <c:v>Metro</c:v>
                </c:pt>
                <c:pt idx="5">
                  <c:v>Ankaray</c:v>
                </c:pt>
              </c:strCache>
            </c:strRef>
          </c:cat>
          <c:val>
            <c:numRef>
              <c:f>Sayfa1!$C$2:$C$7</c:f>
              <c:numCache>
                <c:formatCode>0.0%</c:formatCode>
                <c:ptCount val="6"/>
                <c:pt idx="0">
                  <c:v>0.49373881932021468</c:v>
                </c:pt>
                <c:pt idx="1">
                  <c:v>0.30303030303030304</c:v>
                </c:pt>
                <c:pt idx="2">
                  <c:v>0.52606635071090047</c:v>
                </c:pt>
                <c:pt idx="3">
                  <c:v>0.47476828012358391</c:v>
                </c:pt>
                <c:pt idx="4">
                  <c:v>0.44191919191919193</c:v>
                </c:pt>
                <c:pt idx="5">
                  <c:v>0.32258064516129031</c:v>
                </c:pt>
              </c:numCache>
            </c:numRef>
          </c:val>
          <c:extLst>
            <c:ext xmlns:c16="http://schemas.microsoft.com/office/drawing/2014/chart" uri="{C3380CC4-5D6E-409C-BE32-E72D297353CC}">
              <c16:uniqueId val="{0000000B-30BD-4F49-BA69-4A64DA15413E}"/>
            </c:ext>
          </c:extLst>
        </c:ser>
        <c:ser>
          <c:idx val="2"/>
          <c:order val="2"/>
          <c:tx>
            <c:strRef>
              <c:f>Sayfa1!$D$1</c:f>
              <c:strCache>
                <c:ptCount val="1"/>
                <c:pt idx="0">
                  <c:v>Ayakta yolcu vardı, ancak çok kalabalık değildi</c:v>
                </c:pt>
              </c:strCache>
            </c:strRef>
          </c:tx>
          <c:spPr>
            <a:solidFill>
              <a:srgbClr val="FEE36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Minibüs</c:v>
                </c:pt>
                <c:pt idx="1">
                  <c:v>Banliyö Treni</c:v>
                </c:pt>
                <c:pt idx="2">
                  <c:v>Özel Halk Otobüsü</c:v>
                </c:pt>
                <c:pt idx="3">
                  <c:v>Belediye Otobüsü</c:v>
                </c:pt>
                <c:pt idx="4">
                  <c:v>Metro</c:v>
                </c:pt>
                <c:pt idx="5">
                  <c:v>Ankaray</c:v>
                </c:pt>
              </c:strCache>
            </c:strRef>
          </c:cat>
          <c:val>
            <c:numRef>
              <c:f>Sayfa1!$D$2:$D$7</c:f>
              <c:numCache>
                <c:formatCode>0.0%</c:formatCode>
                <c:ptCount val="6"/>
                <c:pt idx="0">
                  <c:v>0.10196779964221825</c:v>
                </c:pt>
                <c:pt idx="1">
                  <c:v>0.27272727272727271</c:v>
                </c:pt>
                <c:pt idx="2">
                  <c:v>0.12322274881516587</c:v>
                </c:pt>
                <c:pt idx="3">
                  <c:v>0.12976313079299692</c:v>
                </c:pt>
                <c:pt idx="4">
                  <c:v>0.12878787878787878</c:v>
                </c:pt>
                <c:pt idx="5">
                  <c:v>0.31451612903225806</c:v>
                </c:pt>
              </c:numCache>
            </c:numRef>
          </c:val>
          <c:extLst>
            <c:ext xmlns:c16="http://schemas.microsoft.com/office/drawing/2014/chart" uri="{C3380CC4-5D6E-409C-BE32-E72D297353CC}">
              <c16:uniqueId val="{0000000C-30BD-4F49-BA69-4A64DA15413E}"/>
            </c:ext>
          </c:extLst>
        </c:ser>
        <c:ser>
          <c:idx val="3"/>
          <c:order val="3"/>
          <c:tx>
            <c:strRef>
              <c:f>Sayfa1!$E$1</c:f>
              <c:strCache>
                <c:ptCount val="1"/>
                <c:pt idx="0">
                  <c:v>Koltuklar doluydu</c:v>
                </c:pt>
              </c:strCache>
            </c:strRef>
          </c:tx>
          <c:spPr>
            <a:solidFill>
              <a:srgbClr val="0000D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Minibüs</c:v>
                </c:pt>
                <c:pt idx="1">
                  <c:v>Banliyö Treni</c:v>
                </c:pt>
                <c:pt idx="2">
                  <c:v>Özel Halk Otobüsü</c:v>
                </c:pt>
                <c:pt idx="3">
                  <c:v>Belediye Otobüsü</c:v>
                </c:pt>
                <c:pt idx="4">
                  <c:v>Metro</c:v>
                </c:pt>
                <c:pt idx="5">
                  <c:v>Ankaray</c:v>
                </c:pt>
              </c:strCache>
            </c:strRef>
          </c:cat>
          <c:val>
            <c:numRef>
              <c:f>Sayfa1!$E$2:$E$7</c:f>
              <c:numCache>
                <c:formatCode>0.0%</c:formatCode>
                <c:ptCount val="6"/>
                <c:pt idx="0">
                  <c:v>0.2701252236135957</c:v>
                </c:pt>
                <c:pt idx="1">
                  <c:v>0.25757575757575757</c:v>
                </c:pt>
                <c:pt idx="2">
                  <c:v>0.23696682464454977</c:v>
                </c:pt>
                <c:pt idx="3">
                  <c:v>0.21524201853759012</c:v>
                </c:pt>
                <c:pt idx="4">
                  <c:v>0.23737373737373738</c:v>
                </c:pt>
                <c:pt idx="5">
                  <c:v>0.21774193548387097</c:v>
                </c:pt>
              </c:numCache>
            </c:numRef>
          </c:val>
          <c:extLst>
            <c:ext xmlns:c16="http://schemas.microsoft.com/office/drawing/2014/chart" uri="{C3380CC4-5D6E-409C-BE32-E72D297353CC}">
              <c16:uniqueId val="{0000000D-30BD-4F49-BA69-4A64DA15413E}"/>
            </c:ext>
          </c:extLst>
        </c:ser>
        <c:ser>
          <c:idx val="4"/>
          <c:order val="4"/>
          <c:tx>
            <c:strRef>
              <c:f>Sayfa1!$F$1</c:f>
              <c:strCache>
                <c:ptCount val="1"/>
                <c:pt idx="0">
                  <c:v>Az yolcu vardı</c:v>
                </c:pt>
              </c:strCache>
            </c:strRef>
          </c:tx>
          <c:spPr>
            <a:solidFill>
              <a:srgbClr val="00008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Minibüs</c:v>
                </c:pt>
                <c:pt idx="1">
                  <c:v>Banliyö Treni</c:v>
                </c:pt>
                <c:pt idx="2">
                  <c:v>Özel Halk Otobüsü</c:v>
                </c:pt>
                <c:pt idx="3">
                  <c:v>Belediye Otobüsü</c:v>
                </c:pt>
                <c:pt idx="4">
                  <c:v>Metro</c:v>
                </c:pt>
                <c:pt idx="5">
                  <c:v>Ankaray</c:v>
                </c:pt>
              </c:strCache>
            </c:strRef>
          </c:cat>
          <c:val>
            <c:numRef>
              <c:f>Sayfa1!$F$2:$F$7</c:f>
              <c:numCache>
                <c:formatCode>0.0%</c:formatCode>
                <c:ptCount val="6"/>
                <c:pt idx="0">
                  <c:v>0.13416815742397137</c:v>
                </c:pt>
                <c:pt idx="1">
                  <c:v>0.16666666666666666</c:v>
                </c:pt>
                <c:pt idx="2">
                  <c:v>0.11374407582938388</c:v>
                </c:pt>
                <c:pt idx="3">
                  <c:v>0.18022657054582905</c:v>
                </c:pt>
                <c:pt idx="4">
                  <c:v>0.19191919191919191</c:v>
                </c:pt>
                <c:pt idx="5">
                  <c:v>0.14516129032258066</c:v>
                </c:pt>
              </c:numCache>
            </c:numRef>
          </c:val>
          <c:extLst>
            <c:ext xmlns:c16="http://schemas.microsoft.com/office/drawing/2014/chart" uri="{C3380CC4-5D6E-409C-BE32-E72D297353CC}">
              <c16:uniqueId val="{0000000E-30BD-4F49-BA69-4A64DA15413E}"/>
            </c:ext>
          </c:extLst>
        </c:ser>
        <c:dLbls>
          <c:showLegendKey val="0"/>
          <c:showVal val="0"/>
          <c:showCatName val="0"/>
          <c:showSerName val="0"/>
          <c:showPercent val="0"/>
          <c:showBubbleSize val="0"/>
        </c:dLbls>
        <c:gapWidth val="100"/>
        <c:overlap val="100"/>
        <c:axId val="277746048"/>
        <c:axId val="277747584"/>
      </c:barChart>
      <c:catAx>
        <c:axId val="277746048"/>
        <c:scaling>
          <c:orientation val="minMax"/>
        </c:scaling>
        <c:delete val="1"/>
        <c:axPos val="l"/>
        <c:numFmt formatCode="General" sourceLinked="1"/>
        <c:majorTickMark val="none"/>
        <c:minorTickMark val="none"/>
        <c:tickLblPos val="low"/>
        <c:crossAx val="277747584"/>
        <c:crosses val="autoZero"/>
        <c:auto val="1"/>
        <c:lblAlgn val="ctr"/>
        <c:lblOffset val="100"/>
        <c:noMultiLvlLbl val="0"/>
      </c:catAx>
      <c:valAx>
        <c:axId val="277747584"/>
        <c:scaling>
          <c:orientation val="minMax"/>
        </c:scaling>
        <c:delete val="1"/>
        <c:axPos val="b"/>
        <c:numFmt formatCode="0%" sourceLinked="1"/>
        <c:majorTickMark val="none"/>
        <c:minorTickMark val="none"/>
        <c:tickLblPos val="nextTo"/>
        <c:crossAx val="277746048"/>
        <c:crosses val="autoZero"/>
        <c:crossBetween val="between"/>
      </c:valAx>
      <c:spPr>
        <a:noFill/>
        <a:ln>
          <a:noFill/>
        </a:ln>
        <a:effectLst/>
      </c:spPr>
    </c:plotArea>
    <c:legend>
      <c:legendPos val="b"/>
      <c:legendEntry>
        <c:idx val="0"/>
        <c:delete val="1"/>
      </c:legendEntry>
      <c:layout>
        <c:manualLayout>
          <c:xMode val="edge"/>
          <c:yMode val="edge"/>
          <c:x val="0"/>
          <c:y val="0.94397485871046716"/>
          <c:w val="0.9793825799338477"/>
          <c:h val="5.60251012899274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3175" cap="flat" cmpd="sng" algn="ctr">
      <a:solidFill>
        <a:schemeClr val="tx1">
          <a:lumMod val="50000"/>
          <a:lumOff val="50000"/>
        </a:schemeClr>
      </a:solidFill>
      <a:round/>
    </a:ln>
    <a:effectLst/>
  </c:spPr>
  <c:txPr>
    <a:bodyPr/>
    <a:lstStyle/>
    <a:p>
      <a:pPr>
        <a:defRPr sz="1400">
          <a:latin typeface="+mn-lt"/>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0"/>
          <c:tx>
            <c:strRef>
              <c:f>Sayfa1!$B$1</c:f>
              <c:strCache>
                <c:ptCount val="1"/>
                <c:pt idx="0">
                  <c:v>Toplu ulaşım durağına Erişim kolaylığı</c:v>
                </c:pt>
              </c:strCache>
            </c:strRef>
          </c:tx>
          <c:spPr>
            <a:solidFill>
              <a:srgbClr val="000080"/>
            </a:solidFill>
          </c:spPr>
          <c:dPt>
            <c:idx val="0"/>
            <c:bubble3D val="0"/>
            <c:spPr>
              <a:solidFill>
                <a:srgbClr val="000080"/>
              </a:solidFill>
              <a:ln>
                <a:noFill/>
              </a:ln>
              <a:effectLst/>
            </c:spPr>
            <c:extLst>
              <c:ext xmlns:c16="http://schemas.microsoft.com/office/drawing/2014/chart" uri="{C3380CC4-5D6E-409C-BE32-E72D297353CC}">
                <c16:uniqueId val="{00000001-5944-495C-AD11-60585CC621E2}"/>
              </c:ext>
            </c:extLst>
          </c:dPt>
          <c:dPt>
            <c:idx val="1"/>
            <c:bubble3D val="0"/>
            <c:spPr>
              <a:solidFill>
                <a:srgbClr val="FECD06"/>
              </a:solidFill>
              <a:ln>
                <a:noFill/>
              </a:ln>
              <a:effectLst/>
            </c:spPr>
            <c:extLst>
              <c:ext xmlns:c16="http://schemas.microsoft.com/office/drawing/2014/chart" uri="{C3380CC4-5D6E-409C-BE32-E72D297353CC}">
                <c16:uniqueId val="{00000003-5944-495C-AD11-60585CC621E2}"/>
              </c:ext>
            </c:extLst>
          </c:dPt>
          <c:dLbls>
            <c:dLbl>
              <c:idx val="0"/>
              <c:layout>
                <c:manualLayout>
                  <c:x val="0.15435501653803749"/>
                  <c:y val="-8.0851693704735569E-1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944-495C-AD11-60585CC621E2}"/>
                </c:ext>
              </c:extLst>
            </c:dLbl>
            <c:dLbl>
              <c:idx val="1"/>
              <c:layout>
                <c:manualLayout>
                  <c:x val="-0.18329487926486224"/>
                  <c:y val="3.6880849217522882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5783237235347414"/>
                      <c:h val="0.24508134545158489"/>
                    </c:manualLayout>
                  </c15:layout>
                </c:ext>
                <c:ext xmlns:c16="http://schemas.microsoft.com/office/drawing/2014/chart" uri="{C3380CC4-5D6E-409C-BE32-E72D297353CC}">
                  <c16:uniqueId val="{00000003-5944-495C-AD11-60585CC621E2}"/>
                </c:ext>
              </c:extLst>
            </c:dLbl>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tr-TR"/>
              </a:p>
            </c:txPr>
            <c:showLegendKey val="0"/>
            <c:showVal val="0"/>
            <c:showCatName val="1"/>
            <c:showSerName val="0"/>
            <c:showPercent val="1"/>
            <c:showBubbleSize val="0"/>
            <c:separator>
</c:separator>
            <c:showLeaderLines val="1"/>
            <c:leaderLines>
              <c:spPr>
                <a:ln w="9525" cap="sq" cmpd="sng" algn="ctr">
                  <a:solidFill>
                    <a:schemeClr val="tx1"/>
                  </a:solidFill>
                  <a:round/>
                  <a:tailEnd type="diamond"/>
                </a:ln>
                <a:effectLst/>
              </c:spPr>
            </c:leaderLines>
            <c:extLst>
              <c:ext xmlns:c15="http://schemas.microsoft.com/office/drawing/2012/chart" uri="{CE6537A1-D6FC-4f65-9D91-7224C49458BB}"/>
            </c:extLst>
          </c:dLbls>
          <c:cat>
            <c:strRef>
              <c:f>Sayfa1!$A$2:$A$3</c:f>
              <c:strCache>
                <c:ptCount val="2"/>
                <c:pt idx="0">
                  <c:v>Evet</c:v>
                </c:pt>
                <c:pt idx="1">
                  <c:v>Hayır</c:v>
                </c:pt>
              </c:strCache>
            </c:strRef>
          </c:cat>
          <c:val>
            <c:numRef>
              <c:f>Sayfa1!$B$2:$B$3</c:f>
              <c:numCache>
                <c:formatCode>General</c:formatCode>
                <c:ptCount val="2"/>
                <c:pt idx="0">
                  <c:v>2117</c:v>
                </c:pt>
                <c:pt idx="1">
                  <c:v>213</c:v>
                </c:pt>
              </c:numCache>
            </c:numRef>
          </c:val>
          <c:extLst>
            <c:ext xmlns:c16="http://schemas.microsoft.com/office/drawing/2014/chart" uri="{C3380CC4-5D6E-409C-BE32-E72D297353CC}">
              <c16:uniqueId val="{00000004-5944-495C-AD11-60585CC621E2}"/>
            </c:ext>
          </c:extLst>
        </c:ser>
        <c:dLbls>
          <c:showLegendKey val="0"/>
          <c:showVal val="0"/>
          <c:showCatName val="0"/>
          <c:showSerName val="0"/>
          <c:showPercent val="0"/>
          <c:showBubbleSize val="0"/>
          <c:showLeaderLines val="1"/>
        </c:dLbls>
        <c:firstSliceAng val="290"/>
        <c:holeSize val="50"/>
        <c:extLst/>
      </c:doughnutChart>
      <c:spPr>
        <a:noFill/>
        <a:ln>
          <a:noFill/>
        </a:ln>
        <a:effectLst/>
      </c:spPr>
    </c:plotArea>
    <c:plotVisOnly val="1"/>
    <c:dispBlanksAs val="gap"/>
    <c:showDLblsOverMax val="0"/>
    <c:extLst/>
  </c:chart>
  <c:spPr>
    <a:solidFill>
      <a:schemeClr val="lt1"/>
    </a:solidFill>
    <a:ln w="3175" cap="flat" cmpd="sng" algn="ctr">
      <a:solidFill>
        <a:schemeClr val="tx1">
          <a:lumMod val="50000"/>
          <a:lumOff val="50000"/>
        </a:schemeClr>
      </a:solidFill>
      <a:prstDash val="solid"/>
      <a:miter lim="800000"/>
    </a:ln>
    <a:effectLst/>
  </c:spPr>
  <c:txPr>
    <a:bodyPr/>
    <a:lstStyle/>
    <a:p>
      <a:pPr>
        <a:defRPr sz="2000">
          <a:solidFill>
            <a:schemeClr val="dk1"/>
          </a:solidFill>
          <a:latin typeface="+mn-lt"/>
          <a:ea typeface="+mn-ea"/>
          <a:cs typeface="+mn-cs"/>
        </a:defRPr>
      </a:pPr>
      <a:endParaRPr lang="tr-T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0"/>
          <c:tx>
            <c:strRef>
              <c:f>Sayfa1!$B$1</c:f>
              <c:strCache>
                <c:ptCount val="1"/>
                <c:pt idx="0">
                  <c:v>Hizmet sıklığı</c:v>
                </c:pt>
              </c:strCache>
            </c:strRef>
          </c:tx>
          <c:spPr>
            <a:solidFill>
              <a:srgbClr val="000080"/>
            </a:solidFill>
          </c:spPr>
          <c:dPt>
            <c:idx val="0"/>
            <c:bubble3D val="0"/>
            <c:spPr>
              <a:solidFill>
                <a:srgbClr val="000080"/>
              </a:solidFill>
              <a:ln>
                <a:noFill/>
              </a:ln>
              <a:effectLst/>
            </c:spPr>
            <c:extLst>
              <c:ext xmlns:c16="http://schemas.microsoft.com/office/drawing/2014/chart" uri="{C3380CC4-5D6E-409C-BE32-E72D297353CC}">
                <c16:uniqueId val="{00000001-AAAB-4B09-A46D-F1A0F3B32B28}"/>
              </c:ext>
            </c:extLst>
          </c:dPt>
          <c:dPt>
            <c:idx val="1"/>
            <c:bubble3D val="0"/>
            <c:spPr>
              <a:solidFill>
                <a:srgbClr val="FECD06"/>
              </a:solidFill>
              <a:ln>
                <a:noFill/>
              </a:ln>
              <a:effectLst/>
            </c:spPr>
            <c:extLst>
              <c:ext xmlns:c16="http://schemas.microsoft.com/office/drawing/2014/chart" uri="{C3380CC4-5D6E-409C-BE32-E72D297353CC}">
                <c16:uniqueId val="{00000003-AAAB-4B09-A46D-F1A0F3B32B28}"/>
              </c:ext>
            </c:extLst>
          </c:dPt>
          <c:dLbls>
            <c:dLbl>
              <c:idx val="0"/>
              <c:layout>
                <c:manualLayout>
                  <c:x val="0.17199558985667035"/>
                  <c:y val="0"/>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AAB-4B09-A46D-F1A0F3B32B28}"/>
                </c:ext>
              </c:extLst>
            </c:dLbl>
            <c:dLbl>
              <c:idx val="1"/>
              <c:layout>
                <c:manualLayout>
                  <c:x val="-0.17334908474738073"/>
                  <c:y val="-0.1453429381643419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7167019349843149"/>
                      <c:h val="0.33431884347017038"/>
                    </c:manualLayout>
                  </c15:layout>
                </c:ext>
                <c:ext xmlns:c16="http://schemas.microsoft.com/office/drawing/2014/chart" uri="{C3380CC4-5D6E-409C-BE32-E72D297353CC}">
                  <c16:uniqueId val="{00000003-AAAB-4B09-A46D-F1A0F3B32B28}"/>
                </c:ext>
              </c:extLst>
            </c:dLbl>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tr-TR"/>
              </a:p>
            </c:txPr>
            <c:showLegendKey val="0"/>
            <c:showVal val="0"/>
            <c:showCatName val="1"/>
            <c:showSerName val="0"/>
            <c:showPercent val="1"/>
            <c:showBubbleSize val="0"/>
            <c:separator>
</c:separator>
            <c:showLeaderLines val="1"/>
            <c:leaderLines>
              <c:spPr>
                <a:ln w="9525" cap="sq" cmpd="sng" algn="ctr">
                  <a:solidFill>
                    <a:schemeClr val="tx1"/>
                  </a:solidFill>
                  <a:round/>
                  <a:tailEnd type="diamond"/>
                </a:ln>
                <a:effectLst/>
              </c:spPr>
            </c:leaderLines>
            <c:extLst>
              <c:ext xmlns:c15="http://schemas.microsoft.com/office/drawing/2012/chart" uri="{CE6537A1-D6FC-4f65-9D91-7224C49458BB}"/>
            </c:extLst>
          </c:dLbls>
          <c:cat>
            <c:strRef>
              <c:f>Sayfa1!$A$2:$A$3</c:f>
              <c:strCache>
                <c:ptCount val="2"/>
                <c:pt idx="0">
                  <c:v>Evet</c:v>
                </c:pt>
                <c:pt idx="1">
                  <c:v>Hayır</c:v>
                </c:pt>
              </c:strCache>
            </c:strRef>
          </c:cat>
          <c:val>
            <c:numRef>
              <c:f>Sayfa1!$B$2:$B$3</c:f>
              <c:numCache>
                <c:formatCode>General</c:formatCode>
                <c:ptCount val="2"/>
                <c:pt idx="0">
                  <c:v>979</c:v>
                </c:pt>
                <c:pt idx="1">
                  <c:v>1350</c:v>
                </c:pt>
              </c:numCache>
            </c:numRef>
          </c:val>
          <c:extLst>
            <c:ext xmlns:c16="http://schemas.microsoft.com/office/drawing/2014/chart" uri="{C3380CC4-5D6E-409C-BE32-E72D297353CC}">
              <c16:uniqueId val="{00000004-AAAB-4B09-A46D-F1A0F3B32B28}"/>
            </c:ext>
          </c:extLst>
        </c:ser>
        <c:dLbls>
          <c:showLegendKey val="0"/>
          <c:showVal val="0"/>
          <c:showCatName val="0"/>
          <c:showSerName val="0"/>
          <c:showPercent val="0"/>
          <c:showBubbleSize val="0"/>
          <c:showLeaderLines val="1"/>
        </c:dLbls>
        <c:firstSliceAng val="0"/>
        <c:holeSize val="50"/>
        <c:extLst/>
      </c:doughnutChart>
      <c:spPr>
        <a:noFill/>
        <a:ln>
          <a:noFill/>
        </a:ln>
        <a:effectLst/>
      </c:spPr>
    </c:plotArea>
    <c:plotVisOnly val="1"/>
    <c:dispBlanksAs val="gap"/>
    <c:showDLblsOverMax val="0"/>
    <c:extLst/>
  </c:chart>
  <c:spPr>
    <a:solidFill>
      <a:schemeClr val="lt1"/>
    </a:solidFill>
    <a:ln w="3175" cap="flat" cmpd="sng" algn="ctr">
      <a:solidFill>
        <a:schemeClr val="tx1">
          <a:lumMod val="50000"/>
          <a:lumOff val="50000"/>
        </a:schemeClr>
      </a:solidFill>
      <a:prstDash val="solid"/>
      <a:miter lim="800000"/>
    </a:ln>
    <a:effectLst/>
  </c:spPr>
  <c:txPr>
    <a:bodyPr/>
    <a:lstStyle/>
    <a:p>
      <a:pPr>
        <a:defRPr sz="2400">
          <a:solidFill>
            <a:schemeClr val="dk1"/>
          </a:solidFill>
          <a:latin typeface="+mn-lt"/>
          <a:ea typeface="+mn-ea"/>
          <a:cs typeface="+mn-cs"/>
        </a:defRPr>
      </a:pPr>
      <a:endParaRPr lang="tr-T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9572496339113005E-3"/>
          <c:y val="2.3823724274719672E-2"/>
          <c:w val="0.97554732741740613"/>
          <c:h val="0.92441972712486631"/>
        </c:manualLayout>
      </c:layout>
      <c:barChart>
        <c:barDir val="bar"/>
        <c:grouping val="percentStacked"/>
        <c:varyColors val="0"/>
        <c:ser>
          <c:idx val="0"/>
          <c:order val="0"/>
          <c:tx>
            <c:strRef>
              <c:f>Sayfa1!$B$1</c:f>
              <c:strCache>
                <c:ptCount val="1"/>
                <c:pt idx="0">
                  <c:v>Sütun0</c:v>
                </c:pt>
              </c:strCache>
            </c:strRef>
          </c:tx>
          <c:spPr>
            <a:solidFill>
              <a:schemeClr val="accent1">
                <a:tint val="65000"/>
              </a:schemeClr>
            </a:solidFill>
            <a:ln>
              <a:noFill/>
            </a:ln>
            <a:effectLst/>
          </c:spPr>
          <c:invertIfNegative val="0"/>
          <c:dLbls>
            <c:dLbl>
              <c:idx val="0"/>
              <c:layout>
                <c:manualLayout>
                  <c:x val="8.6813845084909858E-8"/>
                  <c:y val="-7.3971717991063446E-2"/>
                </c:manualLayout>
              </c:layout>
              <c:showLegendKey val="0"/>
              <c:showVal val="0"/>
              <c:showCatName val="1"/>
              <c:showSerName val="0"/>
              <c:showPercent val="0"/>
              <c:showBubbleSize val="0"/>
              <c:extLst>
                <c:ext xmlns:c15="http://schemas.microsoft.com/office/drawing/2012/chart" uri="{CE6537A1-D6FC-4f65-9D91-7224C49458BB}">
                  <c15:layout>
                    <c:manualLayout>
                      <c:w val="0.22065961159485714"/>
                      <c:h val="8.7732286242487439E-2"/>
                    </c:manualLayout>
                  </c15:layout>
                </c:ext>
                <c:ext xmlns:c16="http://schemas.microsoft.com/office/drawing/2014/chart" uri="{C3380CC4-5D6E-409C-BE32-E72D297353CC}">
                  <c16:uniqueId val="{00000000-49BC-4276-9998-3B1DE137E5ED}"/>
                </c:ext>
              </c:extLst>
            </c:dLbl>
            <c:dLbl>
              <c:idx val="1"/>
              <c:layout>
                <c:manualLayout>
                  <c:x val="0"/>
                  <c:y val="-7.3595865343080061E-2"/>
                </c:manualLayout>
              </c:layout>
              <c:showLegendKey val="0"/>
              <c:showVal val="0"/>
              <c:showCatName val="1"/>
              <c:showSerName val="0"/>
              <c:showPercent val="0"/>
              <c:showBubbleSize val="0"/>
              <c:extLst>
                <c:ext xmlns:c15="http://schemas.microsoft.com/office/drawing/2012/chart" uri="{CE6537A1-D6FC-4f65-9D91-7224C49458BB}">
                  <c15:layout>
                    <c:manualLayout>
                      <c:w val="0.56306649471165793"/>
                      <c:h val="6.4194550051952876E-2"/>
                    </c:manualLayout>
                  </c15:layout>
                </c:ext>
                <c:ext xmlns:c16="http://schemas.microsoft.com/office/drawing/2014/chart" uri="{C3380CC4-5D6E-409C-BE32-E72D297353CC}">
                  <c16:uniqueId val="{00000001-49BC-4276-9998-3B1DE137E5ED}"/>
                </c:ext>
              </c:extLst>
            </c:dLbl>
            <c:dLbl>
              <c:idx val="2"/>
              <c:layout>
                <c:manualLayout>
                  <c:x val="2.205071664829107E-3"/>
                  <c:y val="-6.6169511488784846E-2"/>
                </c:manualLayout>
              </c:layout>
              <c:showLegendKey val="0"/>
              <c:showVal val="0"/>
              <c:showCatName val="1"/>
              <c:showSerName val="0"/>
              <c:showPercent val="0"/>
              <c:showBubbleSize val="0"/>
              <c:extLst>
                <c:ext xmlns:c15="http://schemas.microsoft.com/office/drawing/2012/chart" uri="{CE6537A1-D6FC-4f65-9D91-7224C49458BB}">
                  <c15:layout>
                    <c:manualLayout>
                      <c:w val="0.2441356379515405"/>
                      <c:h val="6.313991135655582E-2"/>
                    </c:manualLayout>
                  </c15:layout>
                </c:ext>
                <c:ext xmlns:c16="http://schemas.microsoft.com/office/drawing/2014/chart" uri="{C3380CC4-5D6E-409C-BE32-E72D297353CC}">
                  <c16:uniqueId val="{00000002-49BC-4276-9998-3B1DE137E5ED}"/>
                </c:ext>
              </c:extLst>
            </c:dLbl>
            <c:dLbl>
              <c:idx val="3"/>
              <c:layout>
                <c:manualLayout>
                  <c:x val="-7.2677653547111865E-2"/>
                  <c:y val="-6.8813633972049898E-2"/>
                </c:manualLayout>
              </c:layout>
              <c:showLegendKey val="0"/>
              <c:showVal val="0"/>
              <c:showCatName val="1"/>
              <c:showSerName val="0"/>
              <c:showPercent val="0"/>
              <c:showBubbleSize val="0"/>
              <c:extLst>
                <c:ext xmlns:c15="http://schemas.microsoft.com/office/drawing/2012/chart" uri="{CE6537A1-D6FC-4f65-9D91-7224C49458BB}">
                  <c15:layout>
                    <c:manualLayout>
                      <c:w val="0.34081736673033353"/>
                      <c:h val="5.5452951104224102E-2"/>
                    </c:manualLayout>
                  </c15:layout>
                </c:ext>
                <c:ext xmlns:c16="http://schemas.microsoft.com/office/drawing/2014/chart" uri="{C3380CC4-5D6E-409C-BE32-E72D297353CC}">
                  <c16:uniqueId val="{00000003-49BC-4276-9998-3B1DE137E5ED}"/>
                </c:ext>
              </c:extLst>
            </c:dLbl>
            <c:dLbl>
              <c:idx val="4"/>
              <c:layout>
                <c:manualLayout>
                  <c:x val="9.0693570007273624E-8"/>
                  <c:y val="-6.8951692823294178E-2"/>
                </c:manualLayout>
              </c:layout>
              <c:showLegendKey val="0"/>
              <c:showVal val="0"/>
              <c:showCatName val="1"/>
              <c:showSerName val="0"/>
              <c:showPercent val="0"/>
              <c:showBubbleSize val="0"/>
              <c:extLst>
                <c:ext xmlns:c15="http://schemas.microsoft.com/office/drawing/2012/chart" uri="{CE6537A1-D6FC-4f65-9D91-7224C49458BB}">
                  <c15:layout>
                    <c:manualLayout>
                      <c:w val="0.37318699018876955"/>
                      <c:h val="5.4810597187937321E-2"/>
                    </c:manualLayout>
                  </c15:layout>
                </c:ext>
                <c:ext xmlns:c16="http://schemas.microsoft.com/office/drawing/2014/chart" uri="{C3380CC4-5D6E-409C-BE32-E72D297353CC}">
                  <c16:uniqueId val="{00000004-49BC-4276-9998-3B1DE137E5ED}"/>
                </c:ext>
              </c:extLst>
            </c:dLbl>
            <c:dLbl>
              <c:idx val="5"/>
              <c:layout>
                <c:manualLayout>
                  <c:x val="0"/>
                  <c:y val="-6.7031361333846323E-2"/>
                </c:manualLayout>
              </c:layout>
              <c:showLegendKey val="0"/>
              <c:showVal val="0"/>
              <c:showCatName val="1"/>
              <c:showSerName val="0"/>
              <c:showPercent val="0"/>
              <c:showBubbleSize val="0"/>
              <c:extLst>
                <c:ext xmlns:c15="http://schemas.microsoft.com/office/drawing/2012/chart" uri="{CE6537A1-D6FC-4f65-9D91-7224C49458BB}">
                  <c15:layout>
                    <c:manualLayout>
                      <c:w val="0.605412344290297"/>
                      <c:h val="5.6341506438525306E-2"/>
                    </c:manualLayout>
                  </c15:layout>
                </c:ext>
                <c:ext xmlns:c16="http://schemas.microsoft.com/office/drawing/2014/chart" uri="{C3380CC4-5D6E-409C-BE32-E72D297353CC}">
                  <c16:uniqueId val="{00000005-49BC-4276-9998-3B1DE137E5ED}"/>
                </c:ext>
              </c:extLst>
            </c:dLbl>
            <c:dLbl>
              <c:idx val="6"/>
              <c:layout>
                <c:manualLayout>
                  <c:x val="1.0729561582579956E-3"/>
                  <c:y val="-4.4298804244106989E-2"/>
                </c:manualLayout>
              </c:layout>
              <c:showLegendKey val="0"/>
              <c:showVal val="0"/>
              <c:showCatName val="1"/>
              <c:showSerName val="0"/>
              <c:showPercent val="0"/>
              <c:showBubbleSize val="0"/>
              <c:extLst>
                <c:ext xmlns:c15="http://schemas.microsoft.com/office/drawing/2012/chart" uri="{CE6537A1-D6FC-4f65-9D91-7224C49458BB}">
                  <c15:layout>
                    <c:manualLayout>
                      <c:w val="0.6193291810745879"/>
                      <c:h val="5.9771127127366257E-2"/>
                    </c:manualLayout>
                  </c15:layout>
                </c:ext>
                <c:ext xmlns:c16="http://schemas.microsoft.com/office/drawing/2014/chart" uri="{C3380CC4-5D6E-409C-BE32-E72D297353CC}">
                  <c16:uniqueId val="{00000006-49BC-4276-9998-3B1DE137E5ED}"/>
                </c:ext>
              </c:extLst>
            </c:dLbl>
            <c:dLbl>
              <c:idx val="7"/>
              <c:layout>
                <c:manualLayout>
                  <c:x val="2.1752489272174312E-3"/>
                  <c:y val="-4.6504750938589932E-2"/>
                </c:manualLayout>
              </c:layout>
              <c:showLegendKey val="0"/>
              <c:showVal val="0"/>
              <c:showCatName val="1"/>
              <c:showSerName val="0"/>
              <c:showPercent val="0"/>
              <c:showBubbleSize val="0"/>
              <c:extLst>
                <c:ext xmlns:c15="http://schemas.microsoft.com/office/drawing/2012/chart" uri="{CE6537A1-D6FC-4f65-9D91-7224C49458BB}">
                  <c15:layout>
                    <c:manualLayout>
                      <c:w val="0.60604393235816989"/>
                      <c:h val="5.6992346323522715E-2"/>
                    </c:manualLayout>
                  </c15:layout>
                </c:ext>
                <c:ext xmlns:c16="http://schemas.microsoft.com/office/drawing/2014/chart" uri="{C3380CC4-5D6E-409C-BE32-E72D297353CC}">
                  <c16:uniqueId val="{00000007-49BC-4276-9998-3B1DE137E5ED}"/>
                </c:ext>
              </c:extLst>
            </c:dLbl>
            <c:dLbl>
              <c:idx val="8"/>
              <c:layout>
                <c:manualLayout>
                  <c:x val="2.1898930401060804E-3"/>
                  <c:y val="-4.7241210098924277E-2"/>
                </c:manualLayout>
              </c:layout>
              <c:showLegendKey val="0"/>
              <c:showVal val="0"/>
              <c:showCatName val="1"/>
              <c:showSerName val="0"/>
              <c:showPercent val="0"/>
              <c:showBubbleSize val="0"/>
              <c:extLst>
                <c:ext xmlns:c15="http://schemas.microsoft.com/office/drawing/2012/chart" uri="{CE6537A1-D6FC-4f65-9D91-7224C49458BB}">
                  <c15:layout>
                    <c:manualLayout>
                      <c:w val="0.6643936324117965"/>
                      <c:h val="5.5879840454181637E-2"/>
                    </c:manualLayout>
                  </c15:layout>
                </c:ext>
                <c:ext xmlns:c16="http://schemas.microsoft.com/office/drawing/2014/chart" uri="{C3380CC4-5D6E-409C-BE32-E72D297353CC}">
                  <c16:uniqueId val="{00000008-49BC-4276-9998-3B1DE137E5ED}"/>
                </c:ext>
              </c:extLst>
            </c:dLbl>
            <c:dLbl>
              <c:idx val="9"/>
              <c:layout>
                <c:manualLayout>
                  <c:x val="1.1022059742532184E-3"/>
                  <c:y val="-4.9391565955472713E-2"/>
                </c:manualLayout>
              </c:layout>
              <c:showLegendKey val="0"/>
              <c:showVal val="0"/>
              <c:showCatName val="1"/>
              <c:showSerName val="0"/>
              <c:showPercent val="0"/>
              <c:showBubbleSize val="0"/>
              <c:extLst>
                <c:ext xmlns:c15="http://schemas.microsoft.com/office/drawing/2012/chart" uri="{CE6537A1-D6FC-4f65-9D91-7224C49458BB}">
                  <c15:layout>
                    <c:manualLayout>
                      <c:w val="0.60472892277354207"/>
                      <c:h val="5.704709825366025E-2"/>
                    </c:manualLayout>
                  </c15:layout>
                </c:ext>
                <c:ext xmlns:c16="http://schemas.microsoft.com/office/drawing/2014/chart" uri="{C3380CC4-5D6E-409C-BE32-E72D297353CC}">
                  <c16:uniqueId val="{00000009-49BC-4276-9998-3B1DE137E5ED}"/>
                </c:ext>
              </c:extLst>
            </c:dLbl>
            <c:spPr>
              <a:noFill/>
              <a:ln>
                <a:noFill/>
              </a:ln>
              <a:effectLst/>
            </c:spPr>
            <c:txPr>
              <a:bodyPr rot="0" spcFirstLastPara="1" vertOverflow="ellipsis" vert="horz" wrap="square" anchor="ctr" anchorCtr="1"/>
              <a:lstStyle/>
              <a:p>
                <a:pPr algn="l">
                  <a:defRPr sz="1600" b="0"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Sayfa1!$A$2:$A$7</c:f>
              <c:strCache>
                <c:ptCount val="6"/>
                <c:pt idx="0">
                  <c:v>Banliyö Treni</c:v>
                </c:pt>
                <c:pt idx="1">
                  <c:v>Minibüs</c:v>
                </c:pt>
                <c:pt idx="2">
                  <c:v>Özel Halk Otobüsü</c:v>
                </c:pt>
                <c:pt idx="3">
                  <c:v>Belediye Otobüsü</c:v>
                </c:pt>
                <c:pt idx="4">
                  <c:v>Metro</c:v>
                </c:pt>
                <c:pt idx="5">
                  <c:v>Ankaray</c:v>
                </c:pt>
              </c:strCache>
            </c:strRef>
          </c:cat>
          <c:val>
            <c:numRef>
              <c:f>Sayfa1!$B$2:$B$7</c:f>
              <c:numCache>
                <c:formatCode>0.0%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A-49BC-4276-9998-3B1DE137E5ED}"/>
            </c:ext>
          </c:extLst>
        </c:ser>
        <c:ser>
          <c:idx val="1"/>
          <c:order val="1"/>
          <c:tx>
            <c:strRef>
              <c:f>Sayfa1!$C$1</c:f>
              <c:strCache>
                <c:ptCount val="1"/>
                <c:pt idx="0">
                  <c:v>Hayır</c:v>
                </c:pt>
              </c:strCache>
            </c:strRef>
          </c:tx>
          <c:spPr>
            <a:solidFill>
              <a:srgbClr val="FECD0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Banliyö Treni</c:v>
                </c:pt>
                <c:pt idx="1">
                  <c:v>Minibüs</c:v>
                </c:pt>
                <c:pt idx="2">
                  <c:v>Özel Halk Otobüsü</c:v>
                </c:pt>
                <c:pt idx="3">
                  <c:v>Belediye Otobüsü</c:v>
                </c:pt>
                <c:pt idx="4">
                  <c:v>Metro</c:v>
                </c:pt>
                <c:pt idx="5">
                  <c:v>Ankaray</c:v>
                </c:pt>
              </c:strCache>
            </c:strRef>
          </c:cat>
          <c:val>
            <c:numRef>
              <c:f>Sayfa1!$C$2:$C$7</c:f>
              <c:numCache>
                <c:formatCode>0.0%</c:formatCode>
                <c:ptCount val="6"/>
                <c:pt idx="0">
                  <c:v>0.46969696969696972</c:v>
                </c:pt>
                <c:pt idx="1">
                  <c:v>0.66666666666666663</c:v>
                </c:pt>
                <c:pt idx="2">
                  <c:v>0.67924528301886788</c:v>
                </c:pt>
                <c:pt idx="3">
                  <c:v>0.57363542739443873</c:v>
                </c:pt>
                <c:pt idx="4">
                  <c:v>0.51010101010101006</c:v>
                </c:pt>
                <c:pt idx="5">
                  <c:v>0.34677419354838712</c:v>
                </c:pt>
              </c:numCache>
            </c:numRef>
          </c:val>
          <c:extLst>
            <c:ext xmlns:c16="http://schemas.microsoft.com/office/drawing/2014/chart" uri="{C3380CC4-5D6E-409C-BE32-E72D297353CC}">
              <c16:uniqueId val="{0000000B-49BC-4276-9998-3B1DE137E5ED}"/>
            </c:ext>
          </c:extLst>
        </c:ser>
        <c:ser>
          <c:idx val="2"/>
          <c:order val="2"/>
          <c:tx>
            <c:strRef>
              <c:f>Sayfa1!$D$1</c:f>
              <c:strCache>
                <c:ptCount val="1"/>
                <c:pt idx="0">
                  <c:v>Evet</c:v>
                </c:pt>
              </c:strCache>
            </c:strRef>
          </c:tx>
          <c:spPr>
            <a:solidFill>
              <a:srgbClr val="00008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Sayfa1!$A$2:$A$7</c:f>
              <c:strCache>
                <c:ptCount val="6"/>
                <c:pt idx="0">
                  <c:v>Banliyö Treni</c:v>
                </c:pt>
                <c:pt idx="1">
                  <c:v>Minibüs</c:v>
                </c:pt>
                <c:pt idx="2">
                  <c:v>Özel Halk Otobüsü</c:v>
                </c:pt>
                <c:pt idx="3">
                  <c:v>Belediye Otobüsü</c:v>
                </c:pt>
                <c:pt idx="4">
                  <c:v>Metro</c:v>
                </c:pt>
                <c:pt idx="5">
                  <c:v>Ankaray</c:v>
                </c:pt>
              </c:strCache>
            </c:strRef>
          </c:cat>
          <c:val>
            <c:numRef>
              <c:f>Sayfa1!$D$2:$D$7</c:f>
              <c:numCache>
                <c:formatCode>0.0%</c:formatCode>
                <c:ptCount val="6"/>
                <c:pt idx="0">
                  <c:v>0.53030303030303028</c:v>
                </c:pt>
                <c:pt idx="1">
                  <c:v>0.33333333333333331</c:v>
                </c:pt>
                <c:pt idx="2">
                  <c:v>0.32075471698113206</c:v>
                </c:pt>
                <c:pt idx="3">
                  <c:v>0.42636457260556127</c:v>
                </c:pt>
                <c:pt idx="4">
                  <c:v>0.48989898989898989</c:v>
                </c:pt>
                <c:pt idx="5">
                  <c:v>0.65322580645161288</c:v>
                </c:pt>
              </c:numCache>
            </c:numRef>
          </c:val>
          <c:extLst>
            <c:ext xmlns:c16="http://schemas.microsoft.com/office/drawing/2014/chart" uri="{C3380CC4-5D6E-409C-BE32-E72D297353CC}">
              <c16:uniqueId val="{0000000C-49BC-4276-9998-3B1DE137E5ED}"/>
            </c:ext>
          </c:extLst>
        </c:ser>
        <c:dLbls>
          <c:showLegendKey val="0"/>
          <c:showVal val="0"/>
          <c:showCatName val="0"/>
          <c:showSerName val="0"/>
          <c:showPercent val="0"/>
          <c:showBubbleSize val="0"/>
        </c:dLbls>
        <c:gapWidth val="100"/>
        <c:overlap val="100"/>
        <c:axId val="277746048"/>
        <c:axId val="277747584"/>
      </c:barChart>
      <c:catAx>
        <c:axId val="277746048"/>
        <c:scaling>
          <c:orientation val="minMax"/>
        </c:scaling>
        <c:delete val="1"/>
        <c:axPos val="l"/>
        <c:numFmt formatCode="General" sourceLinked="1"/>
        <c:majorTickMark val="none"/>
        <c:minorTickMark val="none"/>
        <c:tickLblPos val="low"/>
        <c:crossAx val="277747584"/>
        <c:crosses val="autoZero"/>
        <c:auto val="1"/>
        <c:lblAlgn val="ctr"/>
        <c:lblOffset val="100"/>
        <c:noMultiLvlLbl val="0"/>
      </c:catAx>
      <c:valAx>
        <c:axId val="277747584"/>
        <c:scaling>
          <c:orientation val="minMax"/>
        </c:scaling>
        <c:delete val="1"/>
        <c:axPos val="b"/>
        <c:numFmt formatCode="0%" sourceLinked="1"/>
        <c:majorTickMark val="none"/>
        <c:minorTickMark val="none"/>
        <c:tickLblPos val="nextTo"/>
        <c:crossAx val="277746048"/>
        <c:crosses val="autoZero"/>
        <c:crossBetween val="between"/>
      </c:valAx>
      <c:spPr>
        <a:noFill/>
        <a:ln>
          <a:noFill/>
        </a:ln>
        <a:effectLst/>
      </c:spPr>
    </c:plotArea>
    <c:legend>
      <c:legendPos val="b"/>
      <c:legendEntry>
        <c:idx val="0"/>
        <c:delete val="1"/>
      </c:legendEntry>
      <c:layout>
        <c:manualLayout>
          <c:xMode val="edge"/>
          <c:yMode val="edge"/>
          <c:x val="0"/>
          <c:y val="0.94397485871046716"/>
          <c:w val="1"/>
          <c:h val="5.60251012899274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3175" cap="flat" cmpd="sng" algn="ctr">
      <a:solidFill>
        <a:schemeClr val="tx1">
          <a:lumMod val="50000"/>
          <a:lumOff val="50000"/>
        </a:schemeClr>
      </a:solidFill>
      <a:round/>
    </a:ln>
    <a:effectLst/>
  </c:spPr>
  <c:txPr>
    <a:bodyPr/>
    <a:lstStyle/>
    <a:p>
      <a:pPr>
        <a:defRPr sz="1600">
          <a:latin typeface="+mn-lt"/>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0.83479</cdr:x>
      <cdr:y>0.00441</cdr:y>
    </cdr:from>
    <cdr:to>
      <cdr:x>1</cdr:x>
      <cdr:y>0.10055</cdr:y>
    </cdr:to>
    <cdr:sp macro="" textlink="">
      <cdr:nvSpPr>
        <cdr:cNvPr id="2" name="Dikdörtgen 1"/>
        <cdr:cNvSpPr/>
      </cdr:nvSpPr>
      <cdr:spPr>
        <a:xfrm xmlns:a="http://schemas.openxmlformats.org/drawingml/2006/main">
          <a:off x="5432406" y="17001"/>
          <a:ext cx="1075107" cy="37062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tr-TR" sz="1000" dirty="0">
              <a:solidFill>
                <a:sysClr val="windowText" lastClr="000000"/>
              </a:solidFill>
            </a:rPr>
            <a:t>N=8,565,483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055E5-6ACE-4187-93D6-B94FAF919EDB}"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B544A-1D00-4629-B635-0591FCE1A51C}" type="slidenum">
              <a:rPr lang="en-US" smtClean="0"/>
              <a:t>‹#›</a:t>
            </a:fld>
            <a:endParaRPr lang="en-US"/>
          </a:p>
        </p:txBody>
      </p:sp>
    </p:spTree>
    <p:extLst>
      <p:ext uri="{BB962C8B-B14F-4D97-AF65-F5344CB8AC3E}">
        <p14:creationId xmlns:p14="http://schemas.microsoft.com/office/powerpoint/2010/main" val="285105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28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66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96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4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3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695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912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91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70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49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8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3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78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54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650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49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177D79-7FF4-1F2F-4821-C2348440A391}"/>
              </a:ext>
            </a:extLst>
          </p:cNvPr>
          <p:cNvSpPr>
            <a:spLocks noGrp="1"/>
          </p:cNvSpPr>
          <p:nvPr>
            <p:ph type="dt" sz="half" idx="10"/>
          </p:nvPr>
        </p:nvSpPr>
        <p:spPr/>
        <p:txBody>
          <a:bodyPr/>
          <a:lstStyle>
            <a:lvl1pPr>
              <a:defRPr/>
            </a:lvl1pPr>
          </a:lstStyle>
          <a:p>
            <a:pPr>
              <a:defRPr/>
            </a:pPr>
            <a:fld id="{FD8D620D-E6C6-46E7-9013-4F3F39C94BEF}" type="datetimeFigureOut">
              <a:rPr lang="en-US"/>
              <a:pPr>
                <a:defRPr/>
              </a:pPr>
              <a:t>6/10/2024</a:t>
            </a:fld>
            <a:endParaRPr lang="en-US"/>
          </a:p>
        </p:txBody>
      </p:sp>
      <p:sp>
        <p:nvSpPr>
          <p:cNvPr id="5" name="Footer Placeholder 4">
            <a:extLst>
              <a:ext uri="{FF2B5EF4-FFF2-40B4-BE49-F238E27FC236}">
                <a16:creationId xmlns:a16="http://schemas.microsoft.com/office/drawing/2014/main" id="{3EE0D2E0-60DC-31D7-F8A7-92BEFCFE9F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3A5543-8B03-D54A-A2BB-76BC323FB7CA}"/>
              </a:ext>
            </a:extLst>
          </p:cNvPr>
          <p:cNvSpPr>
            <a:spLocks noGrp="1"/>
          </p:cNvSpPr>
          <p:nvPr>
            <p:ph type="sldNum" sz="quarter" idx="12"/>
          </p:nvPr>
        </p:nvSpPr>
        <p:spPr/>
        <p:txBody>
          <a:bodyPr/>
          <a:lstStyle>
            <a:lvl1pPr>
              <a:defRPr/>
            </a:lvl1pPr>
          </a:lstStyle>
          <a:p>
            <a:pPr>
              <a:defRPr/>
            </a:pPr>
            <a:fld id="{DD0AD493-C161-4816-9078-85D9A627CFCB}" type="slidenum">
              <a:rPr lang="en-US"/>
              <a:pPr>
                <a:defRPr/>
              </a:pPr>
              <a:t>‹#›</a:t>
            </a:fld>
            <a:endParaRPr lang="en-US"/>
          </a:p>
        </p:txBody>
      </p:sp>
    </p:spTree>
    <p:extLst>
      <p:ext uri="{BB962C8B-B14F-4D97-AF65-F5344CB8AC3E}">
        <p14:creationId xmlns:p14="http://schemas.microsoft.com/office/powerpoint/2010/main" val="219303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413F1-8DDB-0BC0-EE18-9FD3EB1F23C8}"/>
              </a:ext>
            </a:extLst>
          </p:cNvPr>
          <p:cNvSpPr>
            <a:spLocks noGrp="1"/>
          </p:cNvSpPr>
          <p:nvPr>
            <p:ph type="dt" sz="half" idx="10"/>
          </p:nvPr>
        </p:nvSpPr>
        <p:spPr/>
        <p:txBody>
          <a:bodyPr/>
          <a:lstStyle>
            <a:lvl1pPr>
              <a:defRPr/>
            </a:lvl1pPr>
          </a:lstStyle>
          <a:p>
            <a:pPr>
              <a:defRPr/>
            </a:pPr>
            <a:fld id="{A1871234-4E2C-4DCB-B4AE-277D07B0F011}" type="datetimeFigureOut">
              <a:rPr lang="en-US"/>
              <a:pPr>
                <a:defRPr/>
              </a:pPr>
              <a:t>6/10/2024</a:t>
            </a:fld>
            <a:endParaRPr lang="en-US"/>
          </a:p>
        </p:txBody>
      </p:sp>
      <p:sp>
        <p:nvSpPr>
          <p:cNvPr id="5" name="Footer Placeholder 4">
            <a:extLst>
              <a:ext uri="{FF2B5EF4-FFF2-40B4-BE49-F238E27FC236}">
                <a16:creationId xmlns:a16="http://schemas.microsoft.com/office/drawing/2014/main" id="{1EBC9E63-D5F5-D58E-AEBB-6FEB9A296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441661-74C5-37E0-E671-3356947CE565}"/>
              </a:ext>
            </a:extLst>
          </p:cNvPr>
          <p:cNvSpPr>
            <a:spLocks noGrp="1"/>
          </p:cNvSpPr>
          <p:nvPr>
            <p:ph type="sldNum" sz="quarter" idx="12"/>
          </p:nvPr>
        </p:nvSpPr>
        <p:spPr/>
        <p:txBody>
          <a:bodyPr/>
          <a:lstStyle>
            <a:lvl1pPr>
              <a:defRPr/>
            </a:lvl1pPr>
          </a:lstStyle>
          <a:p>
            <a:pPr>
              <a:defRPr/>
            </a:pPr>
            <a:fld id="{343399B8-0E30-4288-9045-E541CD8864FE}" type="slidenum">
              <a:rPr lang="en-US"/>
              <a:pPr>
                <a:defRPr/>
              </a:pPr>
              <a:t>‹#›</a:t>
            </a:fld>
            <a:endParaRPr lang="en-US"/>
          </a:p>
        </p:txBody>
      </p:sp>
    </p:spTree>
    <p:extLst>
      <p:ext uri="{BB962C8B-B14F-4D97-AF65-F5344CB8AC3E}">
        <p14:creationId xmlns:p14="http://schemas.microsoft.com/office/powerpoint/2010/main" val="71974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8C959-921A-1A46-DE89-26672FD2D721}"/>
              </a:ext>
            </a:extLst>
          </p:cNvPr>
          <p:cNvSpPr>
            <a:spLocks noGrp="1"/>
          </p:cNvSpPr>
          <p:nvPr>
            <p:ph type="dt" sz="half" idx="10"/>
          </p:nvPr>
        </p:nvSpPr>
        <p:spPr/>
        <p:txBody>
          <a:bodyPr/>
          <a:lstStyle>
            <a:lvl1pPr>
              <a:defRPr/>
            </a:lvl1pPr>
          </a:lstStyle>
          <a:p>
            <a:pPr>
              <a:defRPr/>
            </a:pPr>
            <a:fld id="{B7D820A3-6BCC-401D-9AD6-E6797AC98FD7}" type="datetimeFigureOut">
              <a:rPr lang="en-US"/>
              <a:pPr>
                <a:defRPr/>
              </a:pPr>
              <a:t>6/10/2024</a:t>
            </a:fld>
            <a:endParaRPr lang="en-US"/>
          </a:p>
        </p:txBody>
      </p:sp>
      <p:sp>
        <p:nvSpPr>
          <p:cNvPr id="5" name="Footer Placeholder 4">
            <a:extLst>
              <a:ext uri="{FF2B5EF4-FFF2-40B4-BE49-F238E27FC236}">
                <a16:creationId xmlns:a16="http://schemas.microsoft.com/office/drawing/2014/main" id="{C77A5550-582A-5113-58CB-AE4F692A3E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82E52-DA26-AE50-B72F-68407FEF0C5B}"/>
              </a:ext>
            </a:extLst>
          </p:cNvPr>
          <p:cNvSpPr>
            <a:spLocks noGrp="1"/>
          </p:cNvSpPr>
          <p:nvPr>
            <p:ph type="sldNum" sz="quarter" idx="12"/>
          </p:nvPr>
        </p:nvSpPr>
        <p:spPr/>
        <p:txBody>
          <a:bodyPr/>
          <a:lstStyle>
            <a:lvl1pPr>
              <a:defRPr/>
            </a:lvl1pPr>
          </a:lstStyle>
          <a:p>
            <a:pPr>
              <a:defRPr/>
            </a:pPr>
            <a:fld id="{DDCC8928-95EF-4330-B60C-E31129F9CFBC}" type="slidenum">
              <a:rPr lang="en-US"/>
              <a:pPr>
                <a:defRPr/>
              </a:pPr>
              <a:t>‹#›</a:t>
            </a:fld>
            <a:endParaRPr lang="en-US"/>
          </a:p>
        </p:txBody>
      </p:sp>
    </p:spTree>
    <p:extLst>
      <p:ext uri="{BB962C8B-B14F-4D97-AF65-F5344CB8AC3E}">
        <p14:creationId xmlns:p14="http://schemas.microsoft.com/office/powerpoint/2010/main" val="2217360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SmartArt Placeholder 2"/>
          <p:cNvSpPr>
            <a:spLocks noGrp="1"/>
          </p:cNvSpPr>
          <p:nvPr>
            <p:ph type="dgm" idx="1"/>
          </p:nvPr>
        </p:nvSpPr>
        <p:spPr>
          <a:xfrm>
            <a:off x="755651" y="1752600"/>
            <a:ext cx="10668000" cy="42672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BB7C8DB-DC73-5A4C-AF6C-30B7E1157990}"/>
              </a:ext>
            </a:extLst>
          </p:cNvPr>
          <p:cNvSpPr>
            <a:spLocks noGrp="1" noChangeArrowheads="1"/>
          </p:cNvSpPr>
          <p:nvPr>
            <p:ph type="dt" sz="half" idx="10"/>
          </p:nvPr>
        </p:nvSpPr>
        <p:spPr/>
        <p:txBody>
          <a:bodyPr/>
          <a:lstStyle>
            <a:lvl1pPr>
              <a:defRPr/>
            </a:lvl1pPr>
          </a:lstStyle>
          <a:p>
            <a:pPr>
              <a:defRPr/>
            </a:pPr>
            <a:endParaRPr lang="tr-TR"/>
          </a:p>
        </p:txBody>
      </p:sp>
      <p:sp>
        <p:nvSpPr>
          <p:cNvPr id="5" name="Footer Placeholder 4">
            <a:extLst>
              <a:ext uri="{FF2B5EF4-FFF2-40B4-BE49-F238E27FC236}">
                <a16:creationId xmlns:a16="http://schemas.microsoft.com/office/drawing/2014/main" id="{2956A04C-C6C2-4FDC-FCB9-5995998B43F1}"/>
              </a:ext>
            </a:extLst>
          </p:cNvPr>
          <p:cNvSpPr>
            <a:spLocks noGrp="1" noChangeArrowheads="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D4005363-2F70-1E37-0D82-2B4C3BDCF5F8}"/>
              </a:ext>
            </a:extLst>
          </p:cNvPr>
          <p:cNvSpPr>
            <a:spLocks noGrp="1" noChangeArrowheads="1"/>
          </p:cNvSpPr>
          <p:nvPr>
            <p:ph type="sldNum" sz="quarter" idx="12"/>
          </p:nvPr>
        </p:nvSpPr>
        <p:spPr/>
        <p:txBody>
          <a:bodyPr/>
          <a:lstStyle>
            <a:lvl1pPr>
              <a:defRPr/>
            </a:lvl1pPr>
          </a:lstStyle>
          <a:p>
            <a:pPr>
              <a:defRPr/>
            </a:pPr>
            <a:fld id="{BE6F7374-F26A-4257-A4D3-C4E79FCD35E4}" type="slidenum">
              <a:rPr lang="tr-TR"/>
              <a:pPr>
                <a:defRPr/>
              </a:pPr>
              <a:t>‹#›</a:t>
            </a:fld>
            <a:endParaRPr lang="tr-TR"/>
          </a:p>
        </p:txBody>
      </p:sp>
    </p:spTree>
    <p:extLst>
      <p:ext uri="{BB962C8B-B14F-4D97-AF65-F5344CB8AC3E}">
        <p14:creationId xmlns:p14="http://schemas.microsoft.com/office/powerpoint/2010/main" val="18883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8BC6B-EC22-F64C-17A5-0A012686D01A}"/>
              </a:ext>
            </a:extLst>
          </p:cNvPr>
          <p:cNvSpPr>
            <a:spLocks noGrp="1"/>
          </p:cNvSpPr>
          <p:nvPr>
            <p:ph type="dt" sz="half" idx="10"/>
          </p:nvPr>
        </p:nvSpPr>
        <p:spPr/>
        <p:txBody>
          <a:bodyPr/>
          <a:lstStyle>
            <a:lvl1pPr>
              <a:defRPr/>
            </a:lvl1pPr>
          </a:lstStyle>
          <a:p>
            <a:pPr>
              <a:defRPr/>
            </a:pPr>
            <a:fld id="{97A9D6D6-4549-47B1-9A8F-C8FABE289FE1}" type="datetimeFigureOut">
              <a:rPr lang="en-US"/>
              <a:pPr>
                <a:defRPr/>
              </a:pPr>
              <a:t>6/10/2024</a:t>
            </a:fld>
            <a:endParaRPr lang="en-US"/>
          </a:p>
        </p:txBody>
      </p:sp>
      <p:sp>
        <p:nvSpPr>
          <p:cNvPr id="5" name="Footer Placeholder 4">
            <a:extLst>
              <a:ext uri="{FF2B5EF4-FFF2-40B4-BE49-F238E27FC236}">
                <a16:creationId xmlns:a16="http://schemas.microsoft.com/office/drawing/2014/main" id="{35F8255A-3A72-2D8F-5CDB-1EC195BFE1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B5BA4B-3C38-B925-F737-F75F2227CDD9}"/>
              </a:ext>
            </a:extLst>
          </p:cNvPr>
          <p:cNvSpPr>
            <a:spLocks noGrp="1"/>
          </p:cNvSpPr>
          <p:nvPr>
            <p:ph type="sldNum" sz="quarter" idx="12"/>
          </p:nvPr>
        </p:nvSpPr>
        <p:spPr/>
        <p:txBody>
          <a:bodyPr/>
          <a:lstStyle>
            <a:lvl1pPr>
              <a:defRPr/>
            </a:lvl1pPr>
          </a:lstStyle>
          <a:p>
            <a:pPr>
              <a:defRPr/>
            </a:pPr>
            <a:fld id="{25F8C96A-178B-41D6-AA90-034E874524AE}" type="slidenum">
              <a:rPr lang="en-US"/>
              <a:pPr>
                <a:defRPr/>
              </a:pPr>
              <a:t>‹#›</a:t>
            </a:fld>
            <a:endParaRPr lang="en-US"/>
          </a:p>
        </p:txBody>
      </p:sp>
    </p:spTree>
    <p:extLst>
      <p:ext uri="{BB962C8B-B14F-4D97-AF65-F5344CB8AC3E}">
        <p14:creationId xmlns:p14="http://schemas.microsoft.com/office/powerpoint/2010/main" val="57690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167A1-FAE0-13B3-0F15-A9618B66A4AB}"/>
              </a:ext>
            </a:extLst>
          </p:cNvPr>
          <p:cNvSpPr>
            <a:spLocks noGrp="1"/>
          </p:cNvSpPr>
          <p:nvPr>
            <p:ph type="dt" sz="half" idx="10"/>
          </p:nvPr>
        </p:nvSpPr>
        <p:spPr/>
        <p:txBody>
          <a:bodyPr/>
          <a:lstStyle>
            <a:lvl1pPr>
              <a:defRPr/>
            </a:lvl1pPr>
          </a:lstStyle>
          <a:p>
            <a:pPr>
              <a:defRPr/>
            </a:pPr>
            <a:fld id="{C3680435-7DBE-4303-8CA8-6532F0BA2A81}" type="datetimeFigureOut">
              <a:rPr lang="en-US"/>
              <a:pPr>
                <a:defRPr/>
              </a:pPr>
              <a:t>6/10/2024</a:t>
            </a:fld>
            <a:endParaRPr lang="en-US"/>
          </a:p>
        </p:txBody>
      </p:sp>
      <p:sp>
        <p:nvSpPr>
          <p:cNvPr id="5" name="Footer Placeholder 4">
            <a:extLst>
              <a:ext uri="{FF2B5EF4-FFF2-40B4-BE49-F238E27FC236}">
                <a16:creationId xmlns:a16="http://schemas.microsoft.com/office/drawing/2014/main" id="{00C4ADE1-0C9A-412F-AB05-E94A48CB52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342134-01E6-4D78-4CC6-463EF5BF530B}"/>
              </a:ext>
            </a:extLst>
          </p:cNvPr>
          <p:cNvSpPr>
            <a:spLocks noGrp="1"/>
          </p:cNvSpPr>
          <p:nvPr>
            <p:ph type="sldNum" sz="quarter" idx="12"/>
          </p:nvPr>
        </p:nvSpPr>
        <p:spPr/>
        <p:txBody>
          <a:bodyPr/>
          <a:lstStyle>
            <a:lvl1pPr>
              <a:defRPr/>
            </a:lvl1pPr>
          </a:lstStyle>
          <a:p>
            <a:pPr>
              <a:defRPr/>
            </a:pPr>
            <a:fld id="{4BF5542E-D28A-49ED-9D4F-0040366BAEF5}" type="slidenum">
              <a:rPr lang="en-US"/>
              <a:pPr>
                <a:defRPr/>
              </a:pPr>
              <a:t>‹#›</a:t>
            </a:fld>
            <a:endParaRPr lang="en-US"/>
          </a:p>
        </p:txBody>
      </p:sp>
    </p:spTree>
    <p:extLst>
      <p:ext uri="{BB962C8B-B14F-4D97-AF65-F5344CB8AC3E}">
        <p14:creationId xmlns:p14="http://schemas.microsoft.com/office/powerpoint/2010/main" val="83965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CEC2A9-C92B-439D-336A-F69E5E055282}"/>
              </a:ext>
            </a:extLst>
          </p:cNvPr>
          <p:cNvSpPr>
            <a:spLocks noGrp="1"/>
          </p:cNvSpPr>
          <p:nvPr>
            <p:ph type="dt" sz="half" idx="10"/>
          </p:nvPr>
        </p:nvSpPr>
        <p:spPr/>
        <p:txBody>
          <a:bodyPr/>
          <a:lstStyle>
            <a:lvl1pPr>
              <a:defRPr/>
            </a:lvl1pPr>
          </a:lstStyle>
          <a:p>
            <a:pPr>
              <a:defRPr/>
            </a:pPr>
            <a:fld id="{10729DCD-9DA6-482D-B2D7-702ABE4F50F6}" type="datetimeFigureOut">
              <a:rPr lang="en-US"/>
              <a:pPr>
                <a:defRPr/>
              </a:pPr>
              <a:t>6/10/2024</a:t>
            </a:fld>
            <a:endParaRPr lang="en-US"/>
          </a:p>
        </p:txBody>
      </p:sp>
      <p:sp>
        <p:nvSpPr>
          <p:cNvPr id="6" name="Footer Placeholder 4">
            <a:extLst>
              <a:ext uri="{FF2B5EF4-FFF2-40B4-BE49-F238E27FC236}">
                <a16:creationId xmlns:a16="http://schemas.microsoft.com/office/drawing/2014/main" id="{F02C8FA9-603E-41A8-4870-9439CB0A3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7D67AB-16FE-2D58-0EB4-C5A927A56291}"/>
              </a:ext>
            </a:extLst>
          </p:cNvPr>
          <p:cNvSpPr>
            <a:spLocks noGrp="1"/>
          </p:cNvSpPr>
          <p:nvPr>
            <p:ph type="sldNum" sz="quarter" idx="12"/>
          </p:nvPr>
        </p:nvSpPr>
        <p:spPr/>
        <p:txBody>
          <a:bodyPr/>
          <a:lstStyle>
            <a:lvl1pPr>
              <a:defRPr/>
            </a:lvl1pPr>
          </a:lstStyle>
          <a:p>
            <a:pPr>
              <a:defRPr/>
            </a:pPr>
            <a:fld id="{3D7C721C-6B3D-4B49-8784-5BF7F2A02B60}" type="slidenum">
              <a:rPr lang="en-US"/>
              <a:pPr>
                <a:defRPr/>
              </a:pPr>
              <a:t>‹#›</a:t>
            </a:fld>
            <a:endParaRPr lang="en-US"/>
          </a:p>
        </p:txBody>
      </p:sp>
    </p:spTree>
    <p:extLst>
      <p:ext uri="{BB962C8B-B14F-4D97-AF65-F5344CB8AC3E}">
        <p14:creationId xmlns:p14="http://schemas.microsoft.com/office/powerpoint/2010/main" val="2827866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403AEB-62DD-8D50-0584-B287329C8D6B}"/>
              </a:ext>
            </a:extLst>
          </p:cNvPr>
          <p:cNvSpPr>
            <a:spLocks noGrp="1"/>
          </p:cNvSpPr>
          <p:nvPr>
            <p:ph type="dt" sz="half" idx="10"/>
          </p:nvPr>
        </p:nvSpPr>
        <p:spPr/>
        <p:txBody>
          <a:bodyPr/>
          <a:lstStyle>
            <a:lvl1pPr>
              <a:defRPr/>
            </a:lvl1pPr>
          </a:lstStyle>
          <a:p>
            <a:pPr>
              <a:defRPr/>
            </a:pPr>
            <a:fld id="{1B353CE6-E175-4173-B097-079C7A4118FE}" type="datetimeFigureOut">
              <a:rPr lang="en-US"/>
              <a:pPr>
                <a:defRPr/>
              </a:pPr>
              <a:t>6/10/2024</a:t>
            </a:fld>
            <a:endParaRPr lang="en-US"/>
          </a:p>
        </p:txBody>
      </p:sp>
      <p:sp>
        <p:nvSpPr>
          <p:cNvPr id="8" name="Footer Placeholder 4">
            <a:extLst>
              <a:ext uri="{FF2B5EF4-FFF2-40B4-BE49-F238E27FC236}">
                <a16:creationId xmlns:a16="http://schemas.microsoft.com/office/drawing/2014/main" id="{65070AF2-C7A0-1615-F3F1-2E138BFB9A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71B5BFA-E115-49D4-0CF7-E22A00014A8C}"/>
              </a:ext>
            </a:extLst>
          </p:cNvPr>
          <p:cNvSpPr>
            <a:spLocks noGrp="1"/>
          </p:cNvSpPr>
          <p:nvPr>
            <p:ph type="sldNum" sz="quarter" idx="12"/>
          </p:nvPr>
        </p:nvSpPr>
        <p:spPr/>
        <p:txBody>
          <a:bodyPr/>
          <a:lstStyle>
            <a:lvl1pPr>
              <a:defRPr/>
            </a:lvl1pPr>
          </a:lstStyle>
          <a:p>
            <a:pPr>
              <a:defRPr/>
            </a:pPr>
            <a:fld id="{15AF208B-5364-4E1D-BD6D-D011D9E46023}" type="slidenum">
              <a:rPr lang="en-US"/>
              <a:pPr>
                <a:defRPr/>
              </a:pPr>
              <a:t>‹#›</a:t>
            </a:fld>
            <a:endParaRPr lang="en-US"/>
          </a:p>
        </p:txBody>
      </p:sp>
    </p:spTree>
    <p:extLst>
      <p:ext uri="{BB962C8B-B14F-4D97-AF65-F5344CB8AC3E}">
        <p14:creationId xmlns:p14="http://schemas.microsoft.com/office/powerpoint/2010/main" val="112444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8B6099-B052-A9BC-4DA4-BA4622CDD9F7}"/>
              </a:ext>
            </a:extLst>
          </p:cNvPr>
          <p:cNvSpPr>
            <a:spLocks noGrp="1"/>
          </p:cNvSpPr>
          <p:nvPr>
            <p:ph type="dt" sz="half" idx="10"/>
          </p:nvPr>
        </p:nvSpPr>
        <p:spPr/>
        <p:txBody>
          <a:bodyPr/>
          <a:lstStyle>
            <a:lvl1pPr>
              <a:defRPr/>
            </a:lvl1pPr>
          </a:lstStyle>
          <a:p>
            <a:pPr>
              <a:defRPr/>
            </a:pPr>
            <a:fld id="{F067E20E-7FC0-4DCA-A0EC-C0F6F37013A6}" type="datetimeFigureOut">
              <a:rPr lang="en-US"/>
              <a:pPr>
                <a:defRPr/>
              </a:pPr>
              <a:t>6/10/2024</a:t>
            </a:fld>
            <a:endParaRPr lang="en-US"/>
          </a:p>
        </p:txBody>
      </p:sp>
      <p:sp>
        <p:nvSpPr>
          <p:cNvPr id="4" name="Footer Placeholder 4">
            <a:extLst>
              <a:ext uri="{FF2B5EF4-FFF2-40B4-BE49-F238E27FC236}">
                <a16:creationId xmlns:a16="http://schemas.microsoft.com/office/drawing/2014/main" id="{0F4D1D53-C555-D3EB-33E2-E5AFA1C5E55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2AF291-14BE-3FCE-3509-E0BBE56D0E79}"/>
              </a:ext>
            </a:extLst>
          </p:cNvPr>
          <p:cNvSpPr>
            <a:spLocks noGrp="1"/>
          </p:cNvSpPr>
          <p:nvPr>
            <p:ph type="sldNum" sz="quarter" idx="12"/>
          </p:nvPr>
        </p:nvSpPr>
        <p:spPr/>
        <p:txBody>
          <a:bodyPr/>
          <a:lstStyle>
            <a:lvl1pPr>
              <a:defRPr/>
            </a:lvl1pPr>
          </a:lstStyle>
          <a:p>
            <a:pPr>
              <a:defRPr/>
            </a:pPr>
            <a:fld id="{532D16DD-0B42-44E8-B8BB-FCA81F9C45EF}" type="slidenum">
              <a:rPr lang="en-US"/>
              <a:pPr>
                <a:defRPr/>
              </a:pPr>
              <a:t>‹#›</a:t>
            </a:fld>
            <a:endParaRPr lang="en-US"/>
          </a:p>
        </p:txBody>
      </p:sp>
    </p:spTree>
    <p:extLst>
      <p:ext uri="{BB962C8B-B14F-4D97-AF65-F5344CB8AC3E}">
        <p14:creationId xmlns:p14="http://schemas.microsoft.com/office/powerpoint/2010/main" val="263158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2576BB-FB6E-A489-0D16-576BD8913E07}"/>
              </a:ext>
            </a:extLst>
          </p:cNvPr>
          <p:cNvSpPr>
            <a:spLocks noGrp="1"/>
          </p:cNvSpPr>
          <p:nvPr>
            <p:ph type="dt" sz="half" idx="10"/>
          </p:nvPr>
        </p:nvSpPr>
        <p:spPr/>
        <p:txBody>
          <a:bodyPr/>
          <a:lstStyle>
            <a:lvl1pPr>
              <a:defRPr/>
            </a:lvl1pPr>
          </a:lstStyle>
          <a:p>
            <a:pPr>
              <a:defRPr/>
            </a:pPr>
            <a:fld id="{CE72CD59-3C98-4583-8309-D46D28598D3C}" type="datetimeFigureOut">
              <a:rPr lang="en-US"/>
              <a:pPr>
                <a:defRPr/>
              </a:pPr>
              <a:t>6/10/2024</a:t>
            </a:fld>
            <a:endParaRPr lang="en-US"/>
          </a:p>
        </p:txBody>
      </p:sp>
      <p:sp>
        <p:nvSpPr>
          <p:cNvPr id="3" name="Footer Placeholder 4">
            <a:extLst>
              <a:ext uri="{FF2B5EF4-FFF2-40B4-BE49-F238E27FC236}">
                <a16:creationId xmlns:a16="http://schemas.microsoft.com/office/drawing/2014/main" id="{92BA535C-4B09-5420-B245-AA6A6F7C80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1F867F-C9EE-B8D2-E8C5-000A0B64A73B}"/>
              </a:ext>
            </a:extLst>
          </p:cNvPr>
          <p:cNvSpPr>
            <a:spLocks noGrp="1"/>
          </p:cNvSpPr>
          <p:nvPr>
            <p:ph type="sldNum" sz="quarter" idx="12"/>
          </p:nvPr>
        </p:nvSpPr>
        <p:spPr/>
        <p:txBody>
          <a:bodyPr/>
          <a:lstStyle>
            <a:lvl1pPr>
              <a:defRPr/>
            </a:lvl1pPr>
          </a:lstStyle>
          <a:p>
            <a:pPr>
              <a:defRPr/>
            </a:pPr>
            <a:fld id="{6F16BF98-558E-4475-A184-7B8C21925FEE}" type="slidenum">
              <a:rPr lang="en-US"/>
              <a:pPr>
                <a:defRPr/>
              </a:pPr>
              <a:t>‹#›</a:t>
            </a:fld>
            <a:endParaRPr lang="en-US"/>
          </a:p>
        </p:txBody>
      </p:sp>
    </p:spTree>
    <p:extLst>
      <p:ext uri="{BB962C8B-B14F-4D97-AF65-F5344CB8AC3E}">
        <p14:creationId xmlns:p14="http://schemas.microsoft.com/office/powerpoint/2010/main" val="284719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5E54E2-5D4E-BCA8-94EF-0F1B12AF0EFB}"/>
              </a:ext>
            </a:extLst>
          </p:cNvPr>
          <p:cNvSpPr>
            <a:spLocks noGrp="1"/>
          </p:cNvSpPr>
          <p:nvPr>
            <p:ph type="dt" sz="half" idx="10"/>
          </p:nvPr>
        </p:nvSpPr>
        <p:spPr/>
        <p:txBody>
          <a:bodyPr/>
          <a:lstStyle>
            <a:lvl1pPr>
              <a:defRPr/>
            </a:lvl1pPr>
          </a:lstStyle>
          <a:p>
            <a:pPr>
              <a:defRPr/>
            </a:pPr>
            <a:fld id="{7A5E5387-CC33-42A8-B62F-56CBE75EE797}" type="datetimeFigureOut">
              <a:rPr lang="en-US"/>
              <a:pPr>
                <a:defRPr/>
              </a:pPr>
              <a:t>6/10/2024</a:t>
            </a:fld>
            <a:endParaRPr lang="en-US"/>
          </a:p>
        </p:txBody>
      </p:sp>
      <p:sp>
        <p:nvSpPr>
          <p:cNvPr id="6" name="Footer Placeholder 4">
            <a:extLst>
              <a:ext uri="{FF2B5EF4-FFF2-40B4-BE49-F238E27FC236}">
                <a16:creationId xmlns:a16="http://schemas.microsoft.com/office/drawing/2014/main" id="{A3E0246E-2759-E41A-7479-45622F7D9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F2CCAB-2201-8BB1-D66B-32CFBA1E2497}"/>
              </a:ext>
            </a:extLst>
          </p:cNvPr>
          <p:cNvSpPr>
            <a:spLocks noGrp="1"/>
          </p:cNvSpPr>
          <p:nvPr>
            <p:ph type="sldNum" sz="quarter" idx="12"/>
          </p:nvPr>
        </p:nvSpPr>
        <p:spPr/>
        <p:txBody>
          <a:bodyPr/>
          <a:lstStyle>
            <a:lvl1pPr>
              <a:defRPr/>
            </a:lvl1pPr>
          </a:lstStyle>
          <a:p>
            <a:pPr>
              <a:defRPr/>
            </a:pPr>
            <a:fld id="{AF4FDCC7-5F02-4EBE-8AB2-B232E8521DA4}" type="slidenum">
              <a:rPr lang="en-US"/>
              <a:pPr>
                <a:defRPr/>
              </a:pPr>
              <a:t>‹#›</a:t>
            </a:fld>
            <a:endParaRPr lang="en-US"/>
          </a:p>
        </p:txBody>
      </p:sp>
    </p:spTree>
    <p:extLst>
      <p:ext uri="{BB962C8B-B14F-4D97-AF65-F5344CB8AC3E}">
        <p14:creationId xmlns:p14="http://schemas.microsoft.com/office/powerpoint/2010/main" val="2759189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A1CEE0-784A-22FE-1EBE-FF303CF1CC86}"/>
              </a:ext>
            </a:extLst>
          </p:cNvPr>
          <p:cNvSpPr>
            <a:spLocks noGrp="1"/>
          </p:cNvSpPr>
          <p:nvPr>
            <p:ph type="dt" sz="half" idx="10"/>
          </p:nvPr>
        </p:nvSpPr>
        <p:spPr/>
        <p:txBody>
          <a:bodyPr/>
          <a:lstStyle>
            <a:lvl1pPr>
              <a:defRPr/>
            </a:lvl1pPr>
          </a:lstStyle>
          <a:p>
            <a:pPr>
              <a:defRPr/>
            </a:pPr>
            <a:fld id="{E30D65D5-4A56-4079-8CA6-C75BB8D42CFD}" type="datetimeFigureOut">
              <a:rPr lang="en-US"/>
              <a:pPr>
                <a:defRPr/>
              </a:pPr>
              <a:t>6/10/2024</a:t>
            </a:fld>
            <a:endParaRPr lang="en-US"/>
          </a:p>
        </p:txBody>
      </p:sp>
      <p:sp>
        <p:nvSpPr>
          <p:cNvPr id="6" name="Footer Placeholder 4">
            <a:extLst>
              <a:ext uri="{FF2B5EF4-FFF2-40B4-BE49-F238E27FC236}">
                <a16:creationId xmlns:a16="http://schemas.microsoft.com/office/drawing/2014/main" id="{FEB31000-68F6-F780-9968-5423C96086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5068FD-ACF3-F3BC-3F19-CBB1A58BDD3A}"/>
              </a:ext>
            </a:extLst>
          </p:cNvPr>
          <p:cNvSpPr>
            <a:spLocks noGrp="1"/>
          </p:cNvSpPr>
          <p:nvPr>
            <p:ph type="sldNum" sz="quarter" idx="12"/>
          </p:nvPr>
        </p:nvSpPr>
        <p:spPr/>
        <p:txBody>
          <a:bodyPr/>
          <a:lstStyle>
            <a:lvl1pPr>
              <a:defRPr/>
            </a:lvl1pPr>
          </a:lstStyle>
          <a:p>
            <a:pPr>
              <a:defRPr/>
            </a:pPr>
            <a:fld id="{A92C271F-436F-43D1-BB47-E91BB50E3C67}" type="slidenum">
              <a:rPr lang="en-US"/>
              <a:pPr>
                <a:defRPr/>
              </a:pPr>
              <a:t>‹#›</a:t>
            </a:fld>
            <a:endParaRPr lang="en-US"/>
          </a:p>
        </p:txBody>
      </p:sp>
    </p:spTree>
    <p:extLst>
      <p:ext uri="{BB962C8B-B14F-4D97-AF65-F5344CB8AC3E}">
        <p14:creationId xmlns:p14="http://schemas.microsoft.com/office/powerpoint/2010/main" val="133654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C1D5954-167A-88EB-77C2-72C384A485D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3355C3B-C324-E63E-1D9F-B6A5AE9C2E3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B599CB5-35EE-1BE4-9E1A-3B446B30ABF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ADBD757-3240-4D0D-809F-9E6DA97BF6E1}" type="datetimeFigureOut">
              <a:rPr lang="en-US"/>
              <a:pPr>
                <a:defRPr/>
              </a:pPr>
              <a:t>6/10/2024</a:t>
            </a:fld>
            <a:endParaRPr lang="en-US"/>
          </a:p>
        </p:txBody>
      </p:sp>
      <p:sp>
        <p:nvSpPr>
          <p:cNvPr id="5" name="Footer Placeholder 4">
            <a:extLst>
              <a:ext uri="{FF2B5EF4-FFF2-40B4-BE49-F238E27FC236}">
                <a16:creationId xmlns:a16="http://schemas.microsoft.com/office/drawing/2014/main" id="{2B28F2F8-330A-DBC7-C16B-FE5D17FD3E3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514EE97-F569-50FD-A3A3-02DDD974BCF4}"/>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D5DA5BA-D7BA-4231-BB24-3A5F21BF5713}" type="slidenum">
              <a:rPr lang="en-US"/>
              <a:pPr>
                <a:defRPr/>
              </a:pPr>
              <a:t>‹#›</a:t>
            </a:fld>
            <a:endParaRPr lang="en-US"/>
          </a:p>
        </p:txBody>
      </p:sp>
    </p:spTree>
    <p:extLst>
      <p:ext uri="{BB962C8B-B14F-4D97-AF65-F5344CB8AC3E}">
        <p14:creationId xmlns:p14="http://schemas.microsoft.com/office/powerpoint/2010/main" val="123024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1509242"/>
            <a:ext cx="9144000" cy="1820367"/>
          </a:xfrm>
        </p:spPr>
        <p:txBody>
          <a:bodyPr>
            <a:normAutofit fontScale="90000"/>
          </a:bodyPr>
          <a:lstStyle/>
          <a:p>
            <a:r>
              <a:rPr lang="tr-TR" sz="4000" b="1" dirty="0">
                <a:effectLst/>
                <a:ea typeface="MS Mincho" panose="02020609040205080304" pitchFamily="49" charset="-128"/>
                <a:cs typeface="Poppins" panose="00000500000000000000" pitchFamily="2" charset="-70"/>
              </a:rPr>
              <a:t>SKUP Ankara Sürdürülebilir Kentsel Hareketlilik Planı Projesi</a:t>
            </a:r>
            <a:br>
              <a:rPr lang="tr-TR" sz="4000" b="1" dirty="0">
                <a:effectLst/>
                <a:ea typeface="MS Mincho" panose="02020609040205080304" pitchFamily="49" charset="-128"/>
                <a:cs typeface="Poppins" panose="00000500000000000000" pitchFamily="2" charset="-70"/>
              </a:rPr>
            </a:br>
            <a:endParaRPr lang="en-TR" sz="4000" b="1" dirty="0">
              <a:cs typeface="Poppins" panose="00000500000000000000" pitchFamily="2" charset="-70"/>
            </a:endParaRPr>
          </a:p>
        </p:txBody>
      </p:sp>
      <p:sp>
        <p:nvSpPr>
          <p:cNvPr id="3" name="Subtitle 2">
            <a:extLst>
              <a:ext uri="{FF2B5EF4-FFF2-40B4-BE49-F238E27FC236}">
                <a16:creationId xmlns:a16="http://schemas.microsoft.com/office/drawing/2014/main" id="{44BC61D6-D0A0-A24D-9B3C-0D5EF28E282A}"/>
              </a:ext>
            </a:extLst>
          </p:cNvPr>
          <p:cNvSpPr>
            <a:spLocks noGrp="1"/>
          </p:cNvSpPr>
          <p:nvPr>
            <p:ph type="subTitle" idx="1"/>
          </p:nvPr>
        </p:nvSpPr>
        <p:spPr>
          <a:xfrm>
            <a:off x="886691" y="2901458"/>
            <a:ext cx="10418618" cy="1245733"/>
          </a:xfrm>
        </p:spPr>
        <p:txBody>
          <a:bodyPr>
            <a:normAutofit/>
          </a:bodyPr>
          <a:lstStyle/>
          <a:p>
            <a:r>
              <a:rPr lang="tr-TR" sz="6000" b="1" dirty="0">
                <a:solidFill>
                  <a:srgbClr val="002060"/>
                </a:solidFill>
                <a:cs typeface="Poppins"/>
              </a:rPr>
              <a:t>SKUP</a:t>
            </a:r>
            <a:r>
              <a:rPr lang="lt-LT" sz="6000" b="1" dirty="0">
                <a:solidFill>
                  <a:srgbClr val="002060"/>
                </a:solidFill>
                <a:cs typeface="Poppins"/>
              </a:rPr>
              <a:t> </a:t>
            </a:r>
            <a:r>
              <a:rPr lang="tr-TR" sz="6000" b="1" dirty="0">
                <a:solidFill>
                  <a:srgbClr val="002060"/>
                </a:solidFill>
                <a:cs typeface="Poppins"/>
              </a:rPr>
              <a:t>11. </a:t>
            </a:r>
            <a:r>
              <a:rPr lang="lt-LT" sz="6000" b="1" dirty="0">
                <a:solidFill>
                  <a:srgbClr val="002060"/>
                </a:solidFill>
                <a:cs typeface="Poppins"/>
              </a:rPr>
              <a:t>TE</a:t>
            </a:r>
            <a:r>
              <a:rPr lang="tr-TR" sz="6000" b="1" dirty="0">
                <a:solidFill>
                  <a:srgbClr val="002060"/>
                </a:solidFill>
                <a:cs typeface="Poppins"/>
              </a:rPr>
              <a:t>KNİK ÇALIŞTAYI</a:t>
            </a:r>
            <a:endParaRPr lang="en-TR" sz="6000" b="1" dirty="0">
              <a:solidFill>
                <a:srgbClr val="002060"/>
              </a:solidFill>
              <a:cs typeface="Poppins"/>
            </a:endParaRPr>
          </a:p>
        </p:txBody>
      </p:sp>
      <p:sp>
        <p:nvSpPr>
          <p:cNvPr id="4" name="TextBox 3">
            <a:extLst>
              <a:ext uri="{FF2B5EF4-FFF2-40B4-BE49-F238E27FC236}">
                <a16:creationId xmlns:a16="http://schemas.microsoft.com/office/drawing/2014/main" id="{D0D0616E-23C9-121E-6510-58C59F454CE5}"/>
              </a:ext>
            </a:extLst>
          </p:cNvPr>
          <p:cNvSpPr txBox="1"/>
          <p:nvPr/>
        </p:nvSpPr>
        <p:spPr>
          <a:xfrm>
            <a:off x="2736015" y="4290938"/>
            <a:ext cx="671997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0000"/>
                </a:solidFill>
                <a:effectLst/>
                <a:uLnTx/>
                <a:uFillTx/>
                <a:cs typeface="Poppins" panose="00000500000000000000" pitchFamily="2" charset="-70"/>
              </a:rPr>
              <a:t>Toplu Taşıma Ted</a:t>
            </a:r>
            <a:r>
              <a:rPr lang="tr-TR" sz="3200" b="1" dirty="0">
                <a:solidFill>
                  <a:srgbClr val="000000"/>
                </a:solidFill>
                <a:cs typeface="Poppins" panose="00000500000000000000" pitchFamily="2" charset="-70"/>
              </a:rPr>
              <a:t>birleri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i="0" u="none" strike="noStrike" kern="1200" cap="none" spc="0" normalizeH="0" baseline="0" noProof="0" dirty="0">
                <a:ln>
                  <a:noFill/>
                </a:ln>
                <a:solidFill>
                  <a:srgbClr val="000000"/>
                </a:solidFill>
                <a:effectLst/>
                <a:uLnTx/>
                <a:uFillTx/>
                <a:cs typeface="Poppins" panose="00000500000000000000" pitchFamily="2" charset="-70"/>
              </a:rPr>
              <a:t>11 Haziran 2024, </a:t>
            </a:r>
            <a:r>
              <a:rPr lang="tr-TR" dirty="0">
                <a:solidFill>
                  <a:srgbClr val="000000"/>
                </a:solidFill>
                <a:cs typeface="Poppins" panose="00000500000000000000" pitchFamily="2" charset="-70"/>
              </a:rPr>
              <a:t>Ankara</a:t>
            </a:r>
            <a:endParaRPr kumimoji="0" lang="en-US" i="0" u="none" strike="noStrike" kern="1200" cap="none" spc="0" normalizeH="0" baseline="0" noProof="0" dirty="0">
              <a:ln>
                <a:noFill/>
              </a:ln>
              <a:solidFill>
                <a:prstClr val="black"/>
              </a:solidFill>
              <a:effectLst/>
              <a:uLnTx/>
              <a:uFillTx/>
              <a:cs typeface="Poppins" panose="00000500000000000000" pitchFamily="2" charset="-70"/>
            </a:endParaRPr>
          </a:p>
        </p:txBody>
      </p:sp>
    </p:spTree>
    <p:extLst>
      <p:ext uri="{BB962C8B-B14F-4D97-AF65-F5344CB8AC3E}">
        <p14:creationId xmlns:p14="http://schemas.microsoft.com/office/powerpoint/2010/main" val="89406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B3624-BFED-F9DC-5D13-045770B13913}"/>
              </a:ext>
            </a:extLst>
          </p:cNvPr>
          <p:cNvSpPr>
            <a:spLocks noGrp="1"/>
          </p:cNvSpPr>
          <p:nvPr>
            <p:ph type="title"/>
          </p:nvPr>
        </p:nvSpPr>
        <p:spPr>
          <a:xfrm>
            <a:off x="0" y="2156791"/>
            <a:ext cx="3067878" cy="1431235"/>
          </a:xfrm>
        </p:spPr>
        <p:txBody>
          <a:bodyPr/>
          <a:lstStyle/>
          <a:p>
            <a:pPr algn="l"/>
            <a:r>
              <a:rPr lang="tr-TR" sz="2800" dirty="0"/>
              <a:t>TOPLU TAŞIMA YOLCU BİNİŞLERİ: TRAFİK BÖLGELERİ</a:t>
            </a:r>
            <a:endParaRPr lang="en-GB" sz="2800" dirty="0"/>
          </a:p>
        </p:txBody>
      </p:sp>
      <p:pic>
        <p:nvPicPr>
          <p:cNvPr id="3" name="Picture 2">
            <a:extLst>
              <a:ext uri="{FF2B5EF4-FFF2-40B4-BE49-F238E27FC236}">
                <a16:creationId xmlns:a16="http://schemas.microsoft.com/office/drawing/2014/main" id="{7FCF7EEA-BAD3-9568-A9D3-E3ACED8B71AA}"/>
              </a:ext>
            </a:extLst>
          </p:cNvPr>
          <p:cNvPicPr>
            <a:picLocks noChangeAspect="1"/>
          </p:cNvPicPr>
          <p:nvPr/>
        </p:nvPicPr>
        <p:blipFill rotWithShape="1">
          <a:blip r:embed="rId2">
            <a:extLst>
              <a:ext uri="{28A0092B-C50C-407E-A947-70E740481C1C}">
                <a14:useLocalDpi xmlns:a14="http://schemas.microsoft.com/office/drawing/2010/main" val="0"/>
              </a:ext>
            </a:extLst>
          </a:blip>
          <a:srcRect l="7738" t="-1" r="-1" b="-226"/>
          <a:stretch/>
        </p:blipFill>
        <p:spPr bwMode="auto">
          <a:xfrm>
            <a:off x="2923760" y="1335597"/>
            <a:ext cx="6748669" cy="48353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085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E7E8-1DD8-F4CF-94CB-2C2E56726456}"/>
              </a:ext>
            </a:extLst>
          </p:cNvPr>
          <p:cNvSpPr>
            <a:spLocks noGrp="1"/>
          </p:cNvSpPr>
          <p:nvPr>
            <p:ph type="title"/>
          </p:nvPr>
        </p:nvSpPr>
        <p:spPr>
          <a:xfrm>
            <a:off x="567557" y="1436837"/>
            <a:ext cx="6379779" cy="938158"/>
          </a:xfrm>
        </p:spPr>
        <p:txBody>
          <a:bodyPr>
            <a:normAutofit/>
          </a:bodyPr>
          <a:lstStyle/>
          <a:p>
            <a:pPr algn="l"/>
            <a:r>
              <a:rPr lang="tr-TR" sz="3600" dirty="0"/>
              <a:t>TOPLU TAŞIMA SORUNLARI</a:t>
            </a:r>
            <a:endParaRPr lang="lt-LT" sz="3600" dirty="0"/>
          </a:p>
        </p:txBody>
      </p:sp>
      <p:sp>
        <p:nvSpPr>
          <p:cNvPr id="3" name="TextBox 2">
            <a:extLst>
              <a:ext uri="{FF2B5EF4-FFF2-40B4-BE49-F238E27FC236}">
                <a16:creationId xmlns:a16="http://schemas.microsoft.com/office/drawing/2014/main" id="{961DBD47-CA97-627A-2555-F1FB23C85A8C}"/>
              </a:ext>
            </a:extLst>
          </p:cNvPr>
          <p:cNvSpPr txBox="1"/>
          <p:nvPr/>
        </p:nvSpPr>
        <p:spPr>
          <a:xfrm>
            <a:off x="372766" y="2374995"/>
            <a:ext cx="11504495" cy="4029565"/>
          </a:xfrm>
          <a:prstGeom prst="rect">
            <a:avLst/>
          </a:prstGeom>
          <a:noFill/>
        </p:spPr>
        <p:txBody>
          <a:bodyPr wrap="square">
            <a:spAutoFit/>
          </a:bodyPr>
          <a:lstStyle/>
          <a:p>
            <a:pPr marL="342900" indent="-342900">
              <a:lnSpc>
                <a:spcPct val="107000"/>
              </a:lnSpc>
              <a:buFont typeface="Symbol" panose="05050102010706020507" pitchFamily="18" charset="2"/>
              <a:buChar char=""/>
            </a:pPr>
            <a:r>
              <a:rPr lang="tr-TR" sz="2000" kern="100" dirty="0">
                <a:latin typeface="Calibri" panose="020F0502020204030204" pitchFamily="34" charset="0"/>
                <a:ea typeface="Calibri" panose="020F0502020204030204" pitchFamily="34" charset="0"/>
                <a:cs typeface="Times New Roman" panose="02020603050405020304" pitchFamily="18" charset="0"/>
              </a:rPr>
              <a:t>KENT MERKEZİ: Raylı sistem transfer merkezi sayısı sınırlı. Kızılay tüm sistemlerin aktarma merkezi olduğundan aşırı yoğunluk oluşmakta. Raylı sistem aktarmalarında yolculuk süresi uzamaktadır. Aktarma merkezi sayısı yeni hatlar ile artabilir. </a:t>
            </a:r>
          </a:p>
          <a:p>
            <a:pPr marL="342900" indent="-342900">
              <a:lnSpc>
                <a:spcPct val="107000"/>
              </a:lnSpc>
              <a:buFont typeface="Symbol" panose="05050102010706020507" pitchFamily="18" charset="2"/>
              <a:buChar char=""/>
            </a:pPr>
            <a:r>
              <a:rPr lang="tr-TR" sz="2000" kern="100" dirty="0">
                <a:latin typeface="Calibri" panose="020F0502020204030204" pitchFamily="34" charset="0"/>
                <a:ea typeface="Calibri" panose="020F0502020204030204" pitchFamily="34" charset="0"/>
                <a:cs typeface="Times New Roman" panose="02020603050405020304" pitchFamily="18" charset="0"/>
              </a:rPr>
              <a:t>İÇ BÖLGE KORİDORLARI: Yolcu yoğunluğu ve sefer sıklığı yüksek otobüs güzergahları kentin en yoğun cadde ve bulvarlarından geçmektedir. Toplu taşıma araçları trafik sıkışıklığının artmasına neden olmaktadır. Yüksek kapasiteli ve ayrışmış toplu taşıma sistemlerine ihtiyaç bulunmaktadır (Metrobüs veya Raylı Sistem)</a:t>
            </a:r>
          </a:p>
          <a:p>
            <a:pPr marL="342900" indent="-342900">
              <a:lnSpc>
                <a:spcPct val="107000"/>
              </a:lnSpc>
              <a:buFont typeface="Symbol" panose="05050102010706020507" pitchFamily="18" charset="2"/>
              <a:buChar char=""/>
            </a:pPr>
            <a:r>
              <a:rPr lang="tr-TR" sz="2000" kern="100" dirty="0">
                <a:latin typeface="Calibri" panose="020F0502020204030204" pitchFamily="34" charset="0"/>
                <a:ea typeface="Calibri" panose="020F0502020204030204" pitchFamily="34" charset="0"/>
                <a:cs typeface="Times New Roman" panose="02020603050405020304" pitchFamily="18" charset="0"/>
              </a:rPr>
              <a:t>İÇ BÖLGE KONUT ALANLARI: Raylı/Otobüs </a:t>
            </a:r>
            <a:r>
              <a:rPr lang="tr-TR" sz="2000" kern="100" dirty="0" err="1">
                <a:latin typeface="Calibri" panose="020F0502020204030204" pitchFamily="34" charset="0"/>
                <a:ea typeface="Calibri" panose="020F0502020204030204" pitchFamily="34" charset="0"/>
                <a:cs typeface="Times New Roman" panose="02020603050405020304" pitchFamily="18" charset="0"/>
              </a:rPr>
              <a:t>akratma</a:t>
            </a:r>
            <a:r>
              <a:rPr lang="tr-TR" sz="2000" kern="100" dirty="0">
                <a:latin typeface="Calibri" panose="020F0502020204030204" pitchFamily="34" charset="0"/>
                <a:ea typeface="Calibri" panose="020F0502020204030204" pitchFamily="34" charset="0"/>
                <a:cs typeface="Times New Roman" panose="02020603050405020304" pitchFamily="18" charset="0"/>
              </a:rPr>
              <a:t> merkezi sayısını sınırlıdır. Erişilebilirlik yüksek ancak türler arası aktarma sınırlıdır. Otobüsle ulaşım süresi yüksek hizmet seviyesi düşüktür. </a:t>
            </a:r>
          </a:p>
          <a:p>
            <a:pPr marL="342900" indent="-342900">
              <a:lnSpc>
                <a:spcPct val="107000"/>
              </a:lnSpc>
              <a:buFont typeface="Symbol" panose="05050102010706020507" pitchFamily="18" charset="2"/>
              <a:buChar char=""/>
            </a:pPr>
            <a:r>
              <a:rPr lang="tr-TR" sz="2000" kern="100" dirty="0">
                <a:latin typeface="Calibri" panose="020F0502020204030204" pitchFamily="34" charset="0"/>
                <a:ea typeface="Calibri" panose="020F0502020204030204" pitchFamily="34" charset="0"/>
                <a:cs typeface="Times New Roman" panose="02020603050405020304" pitchFamily="18" charset="0"/>
              </a:rPr>
              <a:t>DIŞ BÖLGE KONUT ALANLARI: Raylı sistem duraklarında otopark alanları bulunmamaktadır (par et devam et olanağı çok kısıtlıdır). Otobüs duraklarına 15 dakikada erişim olanakları sınırlıdır. Otobüs sefer sıklığı düşüktür. </a:t>
            </a:r>
          </a:p>
          <a:p>
            <a:pPr marL="342900" indent="-342900">
              <a:lnSpc>
                <a:spcPct val="107000"/>
              </a:lnSpc>
              <a:buFont typeface="Symbol" panose="05050102010706020507" pitchFamily="18" charset="2"/>
              <a:buChar char=""/>
            </a:pPr>
            <a:endParaRPr lang="tr-TR" sz="2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06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E547-F1E6-A52D-ADF8-7C59C954FBFE}"/>
              </a:ext>
            </a:extLst>
          </p:cNvPr>
          <p:cNvSpPr>
            <a:spLocks noGrp="1"/>
          </p:cNvSpPr>
          <p:nvPr>
            <p:ph type="title"/>
          </p:nvPr>
        </p:nvSpPr>
        <p:spPr>
          <a:xfrm>
            <a:off x="685579" y="1582848"/>
            <a:ext cx="6271591" cy="600006"/>
          </a:xfrm>
        </p:spPr>
        <p:txBody>
          <a:bodyPr/>
          <a:lstStyle/>
          <a:p>
            <a:pPr algn="l"/>
            <a:r>
              <a:rPr lang="tr-TR" sz="3600" dirty="0"/>
              <a:t>TESPİT EDİLEN SORUNLAR</a:t>
            </a:r>
            <a:endParaRPr lang="en-GB" sz="3600" dirty="0"/>
          </a:p>
        </p:txBody>
      </p:sp>
      <p:sp>
        <p:nvSpPr>
          <p:cNvPr id="6" name="TextBox 5">
            <a:extLst>
              <a:ext uri="{FF2B5EF4-FFF2-40B4-BE49-F238E27FC236}">
                <a16:creationId xmlns:a16="http://schemas.microsoft.com/office/drawing/2014/main" id="{F831967D-2DE7-E620-1A74-DC123BAEB406}"/>
              </a:ext>
            </a:extLst>
          </p:cNvPr>
          <p:cNvSpPr txBox="1"/>
          <p:nvPr/>
        </p:nvSpPr>
        <p:spPr>
          <a:xfrm>
            <a:off x="518160" y="2279640"/>
            <a:ext cx="11430000" cy="3416320"/>
          </a:xfrm>
          <a:prstGeom prst="rect">
            <a:avLst/>
          </a:prstGeom>
          <a:noFill/>
        </p:spPr>
        <p:txBody>
          <a:bodyPr wrap="square">
            <a:spAutoFit/>
          </a:bodyPr>
          <a:lstStyle/>
          <a:p>
            <a:pPr marL="285750" indent="-285750">
              <a:buFont typeface="Arial" panose="020B0604020202020204" pitchFamily="34" charset="0"/>
              <a:buChar char="•"/>
            </a:pPr>
            <a:r>
              <a:rPr lang="tr-TR" sz="2400" dirty="0"/>
              <a:t>Raylı Sistem Hat Sayısı ve Uzunluğunun Düşük Olması </a:t>
            </a:r>
            <a:r>
              <a:rPr lang="en-GB" sz="2400" dirty="0"/>
              <a:t> (</a:t>
            </a:r>
            <a:r>
              <a:rPr lang="en-GB" sz="2400" dirty="0" err="1"/>
              <a:t>toplam</a:t>
            </a:r>
            <a:r>
              <a:rPr lang="en-GB" sz="2400" dirty="0"/>
              <a:t> 10</a:t>
            </a:r>
            <a:r>
              <a:rPr lang="tr-TR" sz="2400" dirty="0"/>
              <a:t>5,8</a:t>
            </a:r>
            <a:r>
              <a:rPr lang="en-GB" sz="2400" dirty="0"/>
              <a:t> km, </a:t>
            </a:r>
            <a:r>
              <a:rPr lang="en-GB" sz="2400" dirty="0" err="1"/>
              <a:t>milyon</a:t>
            </a:r>
            <a:r>
              <a:rPr lang="en-GB" sz="2400" dirty="0"/>
              <a:t> </a:t>
            </a:r>
            <a:r>
              <a:rPr lang="en-GB" sz="2400" dirty="0" err="1"/>
              <a:t>kişi</a:t>
            </a:r>
            <a:r>
              <a:rPr lang="en-GB" sz="2400" dirty="0"/>
              <a:t> </a:t>
            </a:r>
            <a:r>
              <a:rPr lang="en-GB" sz="2400" dirty="0" err="1"/>
              <a:t>başına</a:t>
            </a:r>
            <a:r>
              <a:rPr lang="en-GB" sz="2400" dirty="0"/>
              <a:t> </a:t>
            </a:r>
            <a:r>
              <a:rPr lang="tr-TR" sz="2400" dirty="0"/>
              <a:t>21</a:t>
            </a:r>
            <a:r>
              <a:rPr lang="en-GB" sz="2400" dirty="0"/>
              <a:t> km), </a:t>
            </a:r>
          </a:p>
          <a:p>
            <a:pPr marL="285750" indent="-285750">
              <a:buFont typeface="Arial" panose="020B0604020202020204" pitchFamily="34" charset="0"/>
              <a:buChar char="•"/>
            </a:pPr>
            <a:r>
              <a:rPr lang="en-GB" sz="2400" dirty="0" err="1"/>
              <a:t>Otobüs</a:t>
            </a:r>
            <a:r>
              <a:rPr lang="en-GB" sz="2400" dirty="0"/>
              <a:t> </a:t>
            </a:r>
            <a:r>
              <a:rPr lang="en-GB" sz="2400" dirty="0" err="1"/>
              <a:t>ve</a:t>
            </a:r>
            <a:r>
              <a:rPr lang="en-GB" sz="2400" dirty="0"/>
              <a:t> </a:t>
            </a:r>
            <a:r>
              <a:rPr lang="en-GB" sz="2400" dirty="0" err="1"/>
              <a:t>minibüs</a:t>
            </a:r>
            <a:r>
              <a:rPr lang="en-GB" sz="2400" dirty="0"/>
              <a:t> </a:t>
            </a:r>
            <a:r>
              <a:rPr lang="en-GB" sz="2400" dirty="0" err="1"/>
              <a:t>ağı</a:t>
            </a:r>
            <a:r>
              <a:rPr lang="en-GB" sz="2400" dirty="0"/>
              <a:t> </a:t>
            </a:r>
            <a:r>
              <a:rPr lang="en-GB" sz="2400" dirty="0" err="1"/>
              <a:t>oldukça</a:t>
            </a:r>
            <a:r>
              <a:rPr lang="en-GB" sz="2400" dirty="0"/>
              <a:t> </a:t>
            </a:r>
            <a:r>
              <a:rPr lang="tr-TR" sz="2400" dirty="0"/>
              <a:t>yaygın</a:t>
            </a:r>
            <a:r>
              <a:rPr lang="en-GB" sz="2400" dirty="0"/>
              <a:t> </a:t>
            </a:r>
            <a:r>
              <a:rPr lang="en-GB" sz="2400" dirty="0" err="1"/>
              <a:t>olup</a:t>
            </a:r>
            <a:r>
              <a:rPr lang="en-GB" sz="2400" dirty="0"/>
              <a:t>, 15 </a:t>
            </a:r>
            <a:r>
              <a:rPr lang="en-GB" sz="2400" dirty="0" err="1"/>
              <a:t>dakika</a:t>
            </a:r>
            <a:r>
              <a:rPr lang="en-GB" sz="2400" dirty="0"/>
              <a:t> </a:t>
            </a:r>
            <a:r>
              <a:rPr lang="en-GB" sz="2400" dirty="0" err="1"/>
              <a:t>yürüme</a:t>
            </a:r>
            <a:r>
              <a:rPr lang="en-GB" sz="2400" dirty="0"/>
              <a:t> </a:t>
            </a:r>
            <a:r>
              <a:rPr lang="en-GB" sz="2400" dirty="0" err="1"/>
              <a:t>mesafesi</a:t>
            </a:r>
            <a:r>
              <a:rPr lang="tr-TR" sz="2400" dirty="0" err="1"/>
              <a:t>nde</a:t>
            </a:r>
            <a:r>
              <a:rPr lang="tr-TR" sz="2400" dirty="0"/>
              <a:t> </a:t>
            </a:r>
            <a:r>
              <a:rPr lang="en-GB" sz="2400" dirty="0" err="1"/>
              <a:t>nüfusun</a:t>
            </a:r>
            <a:r>
              <a:rPr lang="en-GB" sz="2400" dirty="0"/>
              <a:t> %87'sinin </a:t>
            </a:r>
            <a:r>
              <a:rPr lang="en-GB" sz="2400" dirty="0" err="1"/>
              <a:t>erişi</a:t>
            </a:r>
            <a:r>
              <a:rPr lang="tr-TR" sz="2400" dirty="0" err="1"/>
              <a:t>lmektedir</a:t>
            </a:r>
            <a:r>
              <a:rPr lang="tr-TR" sz="2400" dirty="0"/>
              <a:t>.</a:t>
            </a:r>
            <a:endParaRPr lang="en-GB" sz="2400" dirty="0"/>
          </a:p>
          <a:p>
            <a:pPr marL="285750" indent="-285750">
              <a:buFont typeface="Arial" panose="020B0604020202020204" pitchFamily="34" charset="0"/>
              <a:buChar char="•"/>
            </a:pPr>
            <a:r>
              <a:rPr lang="en-GB" sz="2400" dirty="0" err="1"/>
              <a:t>Ağ</a:t>
            </a:r>
            <a:r>
              <a:rPr lang="en-GB" sz="2400" dirty="0"/>
              <a:t> </a:t>
            </a:r>
            <a:r>
              <a:rPr lang="en-GB" sz="2400" dirty="0" err="1"/>
              <a:t>tek</a:t>
            </a:r>
            <a:r>
              <a:rPr lang="en-GB" sz="2400" dirty="0"/>
              <a:t> </a:t>
            </a:r>
            <a:r>
              <a:rPr lang="en-GB" sz="2400" dirty="0" err="1"/>
              <a:t>merkezlidir</a:t>
            </a:r>
            <a:r>
              <a:rPr lang="en-GB" sz="2400" dirty="0"/>
              <a:t> (Atatürk </a:t>
            </a:r>
            <a:r>
              <a:rPr lang="en-GB" sz="2400" dirty="0" err="1"/>
              <a:t>Bulvarı</a:t>
            </a:r>
            <a:r>
              <a:rPr lang="en-GB" sz="2400" dirty="0"/>
              <a:t>, </a:t>
            </a:r>
            <a:r>
              <a:rPr lang="en-GB" sz="2400" dirty="0" err="1"/>
              <a:t>Kızılay</a:t>
            </a:r>
            <a:r>
              <a:rPr lang="en-GB" sz="2400" dirty="0"/>
              <a:t> </a:t>
            </a:r>
            <a:r>
              <a:rPr lang="en-GB" sz="2400" dirty="0" err="1"/>
              <a:t>ve</a:t>
            </a:r>
            <a:r>
              <a:rPr lang="en-GB" sz="2400" dirty="0"/>
              <a:t> Ulus)</a:t>
            </a:r>
            <a:r>
              <a:rPr lang="tr-TR" sz="2400" dirty="0"/>
              <a:t>,</a:t>
            </a:r>
            <a:endParaRPr lang="en-GB" sz="2400" dirty="0"/>
          </a:p>
          <a:p>
            <a:pPr marL="285750" indent="-285750">
              <a:buFont typeface="Arial" panose="020B0604020202020204" pitchFamily="34" charset="0"/>
              <a:buChar char="•"/>
            </a:pPr>
            <a:r>
              <a:rPr lang="en-GB" sz="2400" dirty="0" err="1"/>
              <a:t>Kızılay'ın</a:t>
            </a:r>
            <a:r>
              <a:rPr lang="en-GB" sz="2400" dirty="0"/>
              <a:t> </a:t>
            </a:r>
            <a:r>
              <a:rPr lang="en-GB" sz="2400" dirty="0" err="1"/>
              <a:t>ağırlıklı</a:t>
            </a:r>
            <a:r>
              <a:rPr lang="en-GB" sz="2400" dirty="0"/>
              <a:t> transfer </a:t>
            </a:r>
            <a:r>
              <a:rPr lang="en-GB" sz="2400" dirty="0" err="1"/>
              <a:t>merkezi</a:t>
            </a:r>
            <a:r>
              <a:rPr lang="en-GB" sz="2400" dirty="0"/>
              <a:t> </a:t>
            </a:r>
            <a:r>
              <a:rPr lang="en-GB" sz="2400" dirty="0" err="1"/>
              <a:t>olması</a:t>
            </a:r>
            <a:r>
              <a:rPr lang="en-GB" sz="2400" dirty="0"/>
              <a:t> </a:t>
            </a:r>
            <a:r>
              <a:rPr lang="en-GB" sz="2400" dirty="0" err="1"/>
              <a:t>yolcu</a:t>
            </a:r>
            <a:r>
              <a:rPr lang="en-GB" sz="2400" dirty="0"/>
              <a:t> </a:t>
            </a:r>
            <a:r>
              <a:rPr lang="en-GB" sz="2400" dirty="0" err="1"/>
              <a:t>yoğunluğuna</a:t>
            </a:r>
            <a:r>
              <a:rPr lang="en-GB" sz="2400" dirty="0"/>
              <a:t> </a:t>
            </a:r>
            <a:r>
              <a:rPr lang="en-GB" sz="2400" dirty="0" err="1"/>
              <a:t>ve</a:t>
            </a:r>
            <a:r>
              <a:rPr lang="en-GB" sz="2400" dirty="0"/>
              <a:t> </a:t>
            </a:r>
            <a:r>
              <a:rPr lang="en-GB" sz="2400" dirty="0" err="1"/>
              <a:t>gecikmelere</a:t>
            </a:r>
            <a:r>
              <a:rPr lang="en-GB" sz="2400" dirty="0"/>
              <a:t> </a:t>
            </a:r>
            <a:r>
              <a:rPr lang="en-GB" sz="2400" dirty="0" err="1"/>
              <a:t>neden</a:t>
            </a:r>
            <a:r>
              <a:rPr lang="en-GB" sz="2400" dirty="0"/>
              <a:t> </a:t>
            </a:r>
            <a:r>
              <a:rPr lang="tr-TR" sz="2400" dirty="0"/>
              <a:t>olmaktadır,</a:t>
            </a:r>
            <a:r>
              <a:rPr lang="en-GB" sz="2400" dirty="0"/>
              <a:t> </a:t>
            </a:r>
          </a:p>
          <a:p>
            <a:pPr marL="285750" indent="-285750">
              <a:buFont typeface="Arial" panose="020B0604020202020204" pitchFamily="34" charset="0"/>
              <a:buChar char="•"/>
            </a:pPr>
            <a:r>
              <a:rPr lang="en-GB" sz="2400" dirty="0"/>
              <a:t>Özel </a:t>
            </a:r>
            <a:r>
              <a:rPr lang="en-GB" sz="2400" dirty="0" err="1"/>
              <a:t>otobüs</a:t>
            </a:r>
            <a:r>
              <a:rPr lang="en-GB" sz="2400" dirty="0"/>
              <a:t> (ÖHO) </a:t>
            </a:r>
            <a:r>
              <a:rPr lang="en-GB" sz="2400" dirty="0" err="1"/>
              <a:t>ve</a:t>
            </a:r>
            <a:r>
              <a:rPr lang="en-GB" sz="2400" dirty="0"/>
              <a:t> </a:t>
            </a:r>
            <a:r>
              <a:rPr lang="en-GB" sz="2400" dirty="0" err="1"/>
              <a:t>minibüs</a:t>
            </a:r>
            <a:r>
              <a:rPr lang="en-GB" sz="2400" dirty="0"/>
              <a:t> </a:t>
            </a:r>
            <a:r>
              <a:rPr lang="en-GB" sz="2400" dirty="0" err="1"/>
              <a:t>doluluk</a:t>
            </a:r>
            <a:r>
              <a:rPr lang="en-GB" sz="2400" dirty="0"/>
              <a:t> </a:t>
            </a:r>
            <a:r>
              <a:rPr lang="en-GB" sz="2400" dirty="0" err="1"/>
              <a:t>oranları</a:t>
            </a:r>
            <a:r>
              <a:rPr lang="en-GB" sz="2400" dirty="0"/>
              <a:t> </a:t>
            </a:r>
            <a:r>
              <a:rPr lang="en-GB" sz="2400" dirty="0" err="1"/>
              <a:t>çok</a:t>
            </a:r>
            <a:r>
              <a:rPr lang="en-GB" sz="2400" dirty="0"/>
              <a:t> </a:t>
            </a:r>
            <a:r>
              <a:rPr lang="en-GB" sz="2400" dirty="0" err="1"/>
              <a:t>yüksek</a:t>
            </a:r>
            <a:r>
              <a:rPr lang="en-GB" sz="2400" dirty="0"/>
              <a:t> </a:t>
            </a:r>
            <a:r>
              <a:rPr lang="tr-TR" sz="2400" dirty="0"/>
              <a:t>ve</a:t>
            </a:r>
            <a:r>
              <a:rPr lang="en-GB" sz="2400" dirty="0"/>
              <a:t> </a:t>
            </a:r>
            <a:r>
              <a:rPr lang="en-GB" sz="2400" dirty="0" err="1"/>
              <a:t>konfor</a:t>
            </a:r>
            <a:r>
              <a:rPr lang="en-GB" sz="2400" dirty="0"/>
              <a:t> </a:t>
            </a:r>
            <a:r>
              <a:rPr lang="en-GB" sz="2400" dirty="0" err="1"/>
              <a:t>seviyesi</a:t>
            </a:r>
            <a:r>
              <a:rPr lang="en-GB" sz="2400" dirty="0"/>
              <a:t> </a:t>
            </a:r>
            <a:r>
              <a:rPr lang="en-GB" sz="2400" dirty="0" err="1"/>
              <a:t>çok</a:t>
            </a:r>
            <a:r>
              <a:rPr lang="en-GB" sz="2400" dirty="0"/>
              <a:t> </a:t>
            </a:r>
            <a:r>
              <a:rPr lang="en-GB" sz="2400" dirty="0" err="1"/>
              <a:t>düşük</a:t>
            </a:r>
            <a:r>
              <a:rPr lang="en-GB" sz="2400" dirty="0"/>
              <a:t>, </a:t>
            </a:r>
          </a:p>
          <a:p>
            <a:pPr marL="285750" indent="-285750">
              <a:buFont typeface="Arial" panose="020B0604020202020204" pitchFamily="34" charset="0"/>
              <a:buChar char="•"/>
            </a:pPr>
            <a:r>
              <a:rPr lang="en-GB" sz="2400" dirty="0"/>
              <a:t>EGO, ÖH</a:t>
            </a:r>
            <a:r>
              <a:rPr lang="tr-TR" sz="2400" dirty="0"/>
              <a:t>O</a:t>
            </a:r>
            <a:r>
              <a:rPr lang="en-GB" sz="2400" dirty="0"/>
              <a:t>,</a:t>
            </a:r>
            <a:r>
              <a:rPr lang="tr-TR" sz="2400" dirty="0"/>
              <a:t> Minibüs</a:t>
            </a:r>
            <a:r>
              <a:rPr lang="en-GB" sz="2400" dirty="0"/>
              <a:t> </a:t>
            </a:r>
            <a:r>
              <a:rPr lang="en-GB" sz="2400" dirty="0" err="1"/>
              <a:t>arasında</a:t>
            </a:r>
            <a:r>
              <a:rPr lang="en-GB" sz="2400" dirty="0"/>
              <a:t> </a:t>
            </a:r>
            <a:r>
              <a:rPr lang="en-GB" sz="2400" dirty="0" err="1"/>
              <a:t>planlama</a:t>
            </a:r>
            <a:r>
              <a:rPr lang="en-GB" sz="2400" dirty="0"/>
              <a:t> </a:t>
            </a:r>
            <a:r>
              <a:rPr lang="en-GB" sz="2400" dirty="0" err="1"/>
              <a:t>koordinasyonunun</a:t>
            </a:r>
            <a:r>
              <a:rPr lang="en-GB" sz="2400" dirty="0"/>
              <a:t> </a:t>
            </a:r>
            <a:r>
              <a:rPr lang="en-GB" sz="2400" dirty="0" err="1"/>
              <a:t>olmaması</a:t>
            </a:r>
            <a:r>
              <a:rPr lang="en-GB" sz="2400" dirty="0"/>
              <a:t> (</a:t>
            </a:r>
            <a:r>
              <a:rPr lang="tr-TR" sz="2400" dirty="0"/>
              <a:t>sefer aralıkları</a:t>
            </a:r>
            <a:r>
              <a:rPr lang="en-GB" sz="2400" dirty="0"/>
              <a:t>)</a:t>
            </a:r>
          </a:p>
        </p:txBody>
      </p:sp>
    </p:spTree>
    <p:extLst>
      <p:ext uri="{BB962C8B-B14F-4D97-AF65-F5344CB8AC3E}">
        <p14:creationId xmlns:p14="http://schemas.microsoft.com/office/powerpoint/2010/main" val="3770509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E547-F1E6-A52D-ADF8-7C59C954FBFE}"/>
              </a:ext>
            </a:extLst>
          </p:cNvPr>
          <p:cNvSpPr>
            <a:spLocks noGrp="1"/>
          </p:cNvSpPr>
          <p:nvPr>
            <p:ph type="title"/>
          </p:nvPr>
        </p:nvSpPr>
        <p:spPr>
          <a:xfrm>
            <a:off x="777240" y="1420288"/>
            <a:ext cx="5997271" cy="600006"/>
          </a:xfrm>
        </p:spPr>
        <p:txBody>
          <a:bodyPr/>
          <a:lstStyle/>
          <a:p>
            <a:pPr algn="l"/>
            <a:r>
              <a:rPr lang="tr-TR" sz="3600" dirty="0"/>
              <a:t>TESPİT EDİLEN SORUNLAR</a:t>
            </a:r>
            <a:endParaRPr lang="en-GB" sz="3600" dirty="0"/>
          </a:p>
        </p:txBody>
      </p:sp>
      <p:sp>
        <p:nvSpPr>
          <p:cNvPr id="6" name="TextBox 5">
            <a:extLst>
              <a:ext uri="{FF2B5EF4-FFF2-40B4-BE49-F238E27FC236}">
                <a16:creationId xmlns:a16="http://schemas.microsoft.com/office/drawing/2014/main" id="{F831967D-2DE7-E620-1A74-DC123BAEB406}"/>
              </a:ext>
            </a:extLst>
          </p:cNvPr>
          <p:cNvSpPr txBox="1"/>
          <p:nvPr/>
        </p:nvSpPr>
        <p:spPr>
          <a:xfrm>
            <a:off x="777240" y="2020294"/>
            <a:ext cx="10637520" cy="4524315"/>
          </a:xfrm>
          <a:prstGeom prst="rect">
            <a:avLst/>
          </a:prstGeom>
          <a:noFill/>
        </p:spPr>
        <p:txBody>
          <a:bodyPr wrap="square">
            <a:spAutoFit/>
          </a:bodyPr>
          <a:lstStyle/>
          <a:p>
            <a:pPr marL="342900" indent="-342900">
              <a:buFont typeface="Arial" panose="020B0604020202020204" pitchFamily="34" charset="0"/>
              <a:buChar char="•"/>
            </a:pPr>
            <a:r>
              <a:rPr lang="tr-TR" sz="2400" dirty="0"/>
              <a:t>Otobüs ve minibüslerin hizmet düzeyinin düşük olması (düşük hız, yüksek doluluk, eski araçlar),</a:t>
            </a:r>
          </a:p>
          <a:p>
            <a:pPr marL="285750" indent="-285750">
              <a:buFont typeface="Arial" panose="020B0604020202020204" pitchFamily="34" charset="0"/>
              <a:buChar char="•"/>
            </a:pPr>
            <a:r>
              <a:rPr lang="tr-TR" sz="2400" dirty="0"/>
              <a:t>Kentin çeperlerinde (kırsal yerleşimlerde) çok uzun ve verimsiz güzergahlar</a:t>
            </a:r>
          </a:p>
          <a:p>
            <a:pPr marL="285750" indent="-285750">
              <a:buFont typeface="Arial" panose="020B0604020202020204" pitchFamily="34" charset="0"/>
              <a:buChar char="•"/>
            </a:pPr>
            <a:r>
              <a:rPr lang="tr-TR" sz="2400" dirty="0"/>
              <a:t>Özel otobüs ve minibüs hatları demiryolu ile rekabet ederek yolculuğu azaltıyor,</a:t>
            </a:r>
          </a:p>
          <a:p>
            <a:pPr marL="285750" indent="-285750">
              <a:buFont typeface="Arial" panose="020B0604020202020204" pitchFamily="34" charset="0"/>
              <a:buChar char="•"/>
            </a:pPr>
            <a:r>
              <a:rPr lang="tr-TR" sz="2400" dirty="0"/>
              <a:t>Belediye otobüslerinin, özel halk otobüsleri ve minibüslerin yaş ortalamasının yüksek olması,</a:t>
            </a:r>
          </a:p>
          <a:p>
            <a:pPr marL="285750" indent="-285750">
              <a:buFont typeface="Arial" panose="020B0604020202020204" pitchFamily="34" charset="0"/>
              <a:buChar char="•"/>
            </a:pPr>
            <a:r>
              <a:rPr lang="tr-TR" sz="2400" dirty="0"/>
              <a:t>Zirve saat faktörü çok yüksektir (yoğun olmayan saatlerde indirimler, yoğun saatlerde yüksek fiyatlandırma etkili bir çözüm olabilir),</a:t>
            </a:r>
          </a:p>
          <a:p>
            <a:pPr marL="285750" indent="-285750">
              <a:buFont typeface="Arial" panose="020B0604020202020204" pitchFamily="34" charset="0"/>
              <a:buChar char="•"/>
            </a:pPr>
            <a:r>
              <a:rPr lang="tr-TR" sz="2400" dirty="0"/>
              <a:t>· Sınırlı erişilebilirlik (kentsel çevrede yürüme mesafesini aşan mesafeler) · Tren istasyonları park-devam için tasarlanmamıştır ve etkili bir şekilde kullanılmamaktadır.</a:t>
            </a:r>
          </a:p>
          <a:p>
            <a:pPr marL="285750" indent="-285750">
              <a:buFont typeface="Arial" panose="020B0604020202020204" pitchFamily="34" charset="0"/>
              <a:buChar char="•"/>
            </a:pPr>
            <a:endParaRPr lang="tr-TR" sz="2400" dirty="0"/>
          </a:p>
        </p:txBody>
      </p:sp>
    </p:spTree>
    <p:extLst>
      <p:ext uri="{BB962C8B-B14F-4D97-AF65-F5344CB8AC3E}">
        <p14:creationId xmlns:p14="http://schemas.microsoft.com/office/powerpoint/2010/main" val="252805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E547-F1E6-A52D-ADF8-7C59C954FBFE}"/>
              </a:ext>
            </a:extLst>
          </p:cNvPr>
          <p:cNvSpPr>
            <a:spLocks noGrp="1"/>
          </p:cNvSpPr>
          <p:nvPr>
            <p:ph type="title"/>
          </p:nvPr>
        </p:nvSpPr>
        <p:spPr>
          <a:xfrm>
            <a:off x="777240" y="1420288"/>
            <a:ext cx="5997271" cy="600006"/>
          </a:xfrm>
        </p:spPr>
        <p:txBody>
          <a:bodyPr/>
          <a:lstStyle/>
          <a:p>
            <a:pPr algn="l"/>
            <a:r>
              <a:rPr lang="tr-TR" sz="3600" dirty="0"/>
              <a:t>TESPİT EDİLEN SORUNLAR</a:t>
            </a:r>
            <a:endParaRPr lang="en-GB" sz="3600" dirty="0"/>
          </a:p>
        </p:txBody>
      </p:sp>
      <p:sp>
        <p:nvSpPr>
          <p:cNvPr id="6" name="TextBox 5">
            <a:extLst>
              <a:ext uri="{FF2B5EF4-FFF2-40B4-BE49-F238E27FC236}">
                <a16:creationId xmlns:a16="http://schemas.microsoft.com/office/drawing/2014/main" id="{F831967D-2DE7-E620-1A74-DC123BAEB406}"/>
              </a:ext>
            </a:extLst>
          </p:cNvPr>
          <p:cNvSpPr txBox="1"/>
          <p:nvPr/>
        </p:nvSpPr>
        <p:spPr>
          <a:xfrm>
            <a:off x="777240" y="2124466"/>
            <a:ext cx="10637520" cy="2677656"/>
          </a:xfrm>
          <a:prstGeom prst="rect">
            <a:avLst/>
          </a:prstGeom>
          <a:noFill/>
        </p:spPr>
        <p:txBody>
          <a:bodyPr wrap="square">
            <a:spAutoFit/>
          </a:bodyPr>
          <a:lstStyle/>
          <a:p>
            <a:pPr marL="342900" indent="-342900">
              <a:buFont typeface="Arial" panose="020B0604020202020204" pitchFamily="34" charset="0"/>
              <a:buChar char="•"/>
            </a:pPr>
            <a:r>
              <a:rPr lang="tr-TR" sz="2400" dirty="0"/>
              <a:t> Raylı sistemlerde düşük yolcu sayısı (M3, M4) rekabet eden minibüs ve özel halk otobüsü güzergahları olması,</a:t>
            </a:r>
          </a:p>
          <a:p>
            <a:pPr marL="342900" indent="-342900">
              <a:buFont typeface="Arial" panose="020B0604020202020204" pitchFamily="34" charset="0"/>
              <a:buChar char="•"/>
            </a:pPr>
            <a:r>
              <a:rPr lang="tr-TR" sz="2400" dirty="0"/>
              <a:t>Uzun seyahat süreleri (özellikle şehir merkezi ve ana caddelerde),</a:t>
            </a:r>
          </a:p>
          <a:p>
            <a:pPr marL="342900" indent="-342900">
              <a:buFont typeface="Arial" panose="020B0604020202020204" pitchFamily="34" charset="0"/>
              <a:buChar char="•"/>
            </a:pPr>
            <a:r>
              <a:rPr lang="tr-TR" sz="2400" dirty="0"/>
              <a:t>Kırsal bölgelere hizmet veren hatlarda verim düşüklüğü (yolcu sayısının az olması, maliyetin yüksek olması)</a:t>
            </a:r>
          </a:p>
          <a:p>
            <a:pPr marL="342900" indent="-342900">
              <a:buFont typeface="Arial" panose="020B0604020202020204" pitchFamily="34" charset="0"/>
              <a:buChar char="•"/>
            </a:pPr>
            <a:r>
              <a:rPr lang="tr-TR" sz="2400" dirty="0"/>
              <a:t>Sınırlı erişilebilirlik (kentsel çevrede yürüme mesafesini aşan mesafeler) · </a:t>
            </a:r>
          </a:p>
          <a:p>
            <a:pPr marL="342900" indent="-342900">
              <a:buFont typeface="Arial" panose="020B0604020202020204" pitchFamily="34" charset="0"/>
              <a:buChar char="•"/>
            </a:pPr>
            <a:r>
              <a:rPr lang="tr-TR" sz="2400" dirty="0"/>
              <a:t>Raylı sistem istasyonları park-devam için tasarlanmamıştır.</a:t>
            </a:r>
          </a:p>
        </p:txBody>
      </p:sp>
    </p:spTree>
    <p:extLst>
      <p:ext uri="{BB962C8B-B14F-4D97-AF65-F5344CB8AC3E}">
        <p14:creationId xmlns:p14="http://schemas.microsoft.com/office/powerpoint/2010/main" val="881000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ACF2-6A1D-26CF-0385-C2D314122969}"/>
              </a:ext>
            </a:extLst>
          </p:cNvPr>
          <p:cNvSpPr>
            <a:spLocks noGrp="1"/>
          </p:cNvSpPr>
          <p:nvPr>
            <p:ph type="title"/>
          </p:nvPr>
        </p:nvSpPr>
        <p:spPr>
          <a:xfrm>
            <a:off x="374374" y="1329579"/>
            <a:ext cx="8411901" cy="625033"/>
          </a:xfrm>
        </p:spPr>
        <p:txBody>
          <a:bodyPr/>
          <a:lstStyle/>
          <a:p>
            <a:pPr algn="l"/>
            <a:r>
              <a:rPr lang="tr-TR" sz="3600" dirty="0"/>
              <a:t>TOPLU TAŞIMA MEMNUNİYET AKNETİ</a:t>
            </a:r>
            <a:endParaRPr lang="en-GB" sz="3600" dirty="0"/>
          </a:p>
        </p:txBody>
      </p:sp>
      <p:sp>
        <p:nvSpPr>
          <p:cNvPr id="5" name="TextBox 4">
            <a:extLst>
              <a:ext uri="{FF2B5EF4-FFF2-40B4-BE49-F238E27FC236}">
                <a16:creationId xmlns:a16="http://schemas.microsoft.com/office/drawing/2014/main" id="{22A9FBB8-C143-7AAC-0F33-A9E306C8D6FD}"/>
              </a:ext>
            </a:extLst>
          </p:cNvPr>
          <p:cNvSpPr txBox="1"/>
          <p:nvPr/>
        </p:nvSpPr>
        <p:spPr>
          <a:xfrm>
            <a:off x="374374" y="1875099"/>
            <a:ext cx="5440016" cy="4093428"/>
          </a:xfrm>
          <a:prstGeom prst="rect">
            <a:avLst/>
          </a:prstGeom>
          <a:noFill/>
        </p:spPr>
        <p:txBody>
          <a:bodyPr wrap="square">
            <a:spAutoFit/>
          </a:bodyPr>
          <a:lstStyle/>
          <a:p>
            <a:r>
              <a:rPr lang="tr-TR" sz="2000" kern="0" dirty="0">
                <a:effectLst/>
                <a:ea typeface="Times New Roman" panose="02020603050405020304" pitchFamily="18" charset="0"/>
              </a:rPr>
              <a:t>Çalışma kapsamında toplu ulaşım yolculuğunun yoğun olduğu transfer merkezi/durak yerlerinde 2330 </a:t>
            </a:r>
            <a:r>
              <a:rPr lang="tr-TR" sz="2000" kern="0" dirty="0">
                <a:ea typeface="Times New Roman" panose="02020603050405020304" pitchFamily="18" charset="0"/>
              </a:rPr>
              <a:t>yolcu ile anket </a:t>
            </a:r>
            <a:r>
              <a:rPr lang="tr-TR" sz="2000" kern="0" dirty="0">
                <a:effectLst/>
                <a:ea typeface="Times New Roman" panose="02020603050405020304" pitchFamily="18" charset="0"/>
              </a:rPr>
              <a:t>gerçekleştirilmiştir. </a:t>
            </a:r>
          </a:p>
          <a:p>
            <a:endParaRPr lang="tr-TR" sz="2000" kern="0" dirty="0">
              <a:ea typeface="Times New Roman" panose="02020603050405020304" pitchFamily="18" charset="0"/>
              <a:cs typeface="Calibri" panose="020F0502020204030204" pitchFamily="34" charset="0"/>
            </a:endParaRPr>
          </a:p>
          <a:p>
            <a:pPr marL="215900"/>
            <a:r>
              <a:rPr lang="tr-TR" sz="2000" dirty="0">
                <a:effectLst/>
                <a:ea typeface="Times New Roman" panose="02020603050405020304" pitchFamily="18" charset="0"/>
                <a:cs typeface="Calibri" panose="020F0502020204030204" pitchFamily="34" charset="0"/>
              </a:rPr>
              <a:t>Katılımcıların %46,5'i gerçekleştirdikleri seyahatlerde araç içi yoğunluğunun yüksek olduğunu belirtirken, %23,5'i ise sadece araç koltuklarının dolu olduğunu vurgulamıştır. Yolculuk esnasında az sayıda yolcu olduğunu diyenlerin oranı %16,3 iken, araç içinde ayakta yolcu olmasına rağmen çok kalabalık olmadığını ifade edenlerin oranı %13,6'dır. </a:t>
            </a:r>
            <a:endParaRPr lang="en-GB" sz="2000" dirty="0">
              <a:effectLst/>
              <a:ea typeface="Times New Roman" panose="02020603050405020304" pitchFamily="18" charset="0"/>
              <a:cs typeface="Calibri" panose="020F0502020204030204" pitchFamily="34" charset="0"/>
            </a:endParaRPr>
          </a:p>
          <a:p>
            <a:r>
              <a:rPr lang="en-GB" sz="2000" dirty="0"/>
              <a:t>.</a:t>
            </a:r>
          </a:p>
        </p:txBody>
      </p:sp>
      <p:graphicFrame>
        <p:nvGraphicFramePr>
          <p:cNvPr id="6" name="Grafik 1915461455">
            <a:extLst>
              <a:ext uri="{FF2B5EF4-FFF2-40B4-BE49-F238E27FC236}">
                <a16:creationId xmlns:a16="http://schemas.microsoft.com/office/drawing/2014/main" id="{CFD991B1-D45F-A002-BC98-D403B8B3A3E3}"/>
              </a:ext>
            </a:extLst>
          </p:cNvPr>
          <p:cNvGraphicFramePr/>
          <p:nvPr>
            <p:extLst>
              <p:ext uri="{D42A27DB-BD31-4B8C-83A1-F6EECF244321}">
                <p14:modId xmlns:p14="http://schemas.microsoft.com/office/powerpoint/2010/main" val="4046164251"/>
              </p:ext>
            </p:extLst>
          </p:nvPr>
        </p:nvGraphicFramePr>
        <p:xfrm>
          <a:off x="5963478" y="1875099"/>
          <a:ext cx="5854148" cy="40140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183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ACF2-6A1D-26CF-0385-C2D314122969}"/>
              </a:ext>
            </a:extLst>
          </p:cNvPr>
          <p:cNvSpPr>
            <a:spLocks noGrp="1"/>
          </p:cNvSpPr>
          <p:nvPr>
            <p:ph type="title"/>
          </p:nvPr>
        </p:nvSpPr>
        <p:spPr>
          <a:xfrm>
            <a:off x="374375" y="1187035"/>
            <a:ext cx="8411901" cy="625033"/>
          </a:xfrm>
        </p:spPr>
        <p:txBody>
          <a:bodyPr/>
          <a:lstStyle/>
          <a:p>
            <a:pPr algn="l"/>
            <a:r>
              <a:rPr lang="tr-TR" sz="3600" dirty="0"/>
              <a:t>TOPLU TAŞIMA MEMNUNİYET AKNETİ</a:t>
            </a:r>
            <a:endParaRPr lang="en-GB" sz="3600" dirty="0"/>
          </a:p>
        </p:txBody>
      </p:sp>
      <p:sp>
        <p:nvSpPr>
          <p:cNvPr id="5" name="TextBox 4">
            <a:extLst>
              <a:ext uri="{FF2B5EF4-FFF2-40B4-BE49-F238E27FC236}">
                <a16:creationId xmlns:a16="http://schemas.microsoft.com/office/drawing/2014/main" id="{22A9FBB8-C143-7AAC-0F33-A9E306C8D6FD}"/>
              </a:ext>
            </a:extLst>
          </p:cNvPr>
          <p:cNvSpPr txBox="1"/>
          <p:nvPr/>
        </p:nvSpPr>
        <p:spPr>
          <a:xfrm>
            <a:off x="374375" y="1875099"/>
            <a:ext cx="3670852" cy="3724096"/>
          </a:xfrm>
          <a:prstGeom prst="rect">
            <a:avLst/>
          </a:prstGeom>
          <a:noFill/>
        </p:spPr>
        <p:txBody>
          <a:bodyPr wrap="square">
            <a:spAutoFit/>
          </a:bodyPr>
          <a:lstStyle/>
          <a:p>
            <a:r>
              <a:rPr lang="tr-TR" sz="1800" dirty="0">
                <a:effectLst/>
                <a:latin typeface="Calibri" panose="020F0502020204030204" pitchFamily="34" charset="0"/>
                <a:ea typeface="Times New Roman" panose="02020603050405020304" pitchFamily="18" charset="0"/>
                <a:cs typeface="Calibri" panose="020F0502020204030204" pitchFamily="34" charset="0"/>
              </a:rPr>
              <a:t>Toplu taşıma yolcularının yolculuklarını yaptıkları toplu ulaşım araç türlerine göre araç içi kalabalık oranları incelendiğinde, özel halk otobüsü ile seyahat edenlerin %52,6'sı aracın çok kalabalık olduğunu belirtmiştir. </a:t>
            </a:r>
          </a:p>
          <a:p>
            <a:endParaRPr lang="tr-TR" dirty="0">
              <a:latin typeface="Calibri" panose="020F0502020204030204" pitchFamily="34" charset="0"/>
              <a:ea typeface="Times New Roman" panose="02020603050405020304" pitchFamily="18" charset="0"/>
              <a:cs typeface="Calibri" panose="020F0502020204030204" pitchFamily="34"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Kalabalık olarak algılanma oranlarına göre sıralama ise %49,4 ile minibüs ve %47,5 ile belediye otobüsleri şeklindedir.</a:t>
            </a:r>
            <a:endParaRPr lang="en-GB" sz="2000" dirty="0">
              <a:effectLst/>
              <a:ea typeface="Times New Roman" panose="02020603050405020304" pitchFamily="18" charset="0"/>
              <a:cs typeface="Calibri" panose="020F0502020204030204" pitchFamily="34" charset="0"/>
            </a:endParaRPr>
          </a:p>
          <a:p>
            <a:r>
              <a:rPr lang="en-GB" sz="2000" dirty="0"/>
              <a:t>.</a:t>
            </a:r>
          </a:p>
        </p:txBody>
      </p:sp>
      <p:graphicFrame>
        <p:nvGraphicFramePr>
          <p:cNvPr id="3" name="Grafik 17">
            <a:extLst>
              <a:ext uri="{FF2B5EF4-FFF2-40B4-BE49-F238E27FC236}">
                <a16:creationId xmlns:a16="http://schemas.microsoft.com/office/drawing/2014/main" id="{083ED246-AD7B-F556-D183-05E68EC9DE18}"/>
              </a:ext>
            </a:extLst>
          </p:cNvPr>
          <p:cNvGraphicFramePr/>
          <p:nvPr>
            <p:extLst>
              <p:ext uri="{D42A27DB-BD31-4B8C-83A1-F6EECF244321}">
                <p14:modId xmlns:p14="http://schemas.microsoft.com/office/powerpoint/2010/main" val="137762806"/>
              </p:ext>
            </p:extLst>
          </p:nvPr>
        </p:nvGraphicFramePr>
        <p:xfrm>
          <a:off x="4214191" y="1715927"/>
          <a:ext cx="7437021" cy="4330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534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ACF2-6A1D-26CF-0385-C2D314122969}"/>
              </a:ext>
            </a:extLst>
          </p:cNvPr>
          <p:cNvSpPr>
            <a:spLocks noGrp="1"/>
          </p:cNvSpPr>
          <p:nvPr>
            <p:ph type="title"/>
          </p:nvPr>
        </p:nvSpPr>
        <p:spPr>
          <a:xfrm>
            <a:off x="614527" y="1326183"/>
            <a:ext cx="8411901" cy="625033"/>
          </a:xfrm>
        </p:spPr>
        <p:txBody>
          <a:bodyPr/>
          <a:lstStyle/>
          <a:p>
            <a:pPr algn="l"/>
            <a:r>
              <a:rPr lang="tr-TR" sz="3600" dirty="0"/>
              <a:t>TOPLU TAŞIMA MEMNUNİYET AKNETİ</a:t>
            </a:r>
            <a:endParaRPr lang="en-GB" sz="3600" dirty="0"/>
          </a:p>
        </p:txBody>
      </p:sp>
      <p:sp>
        <p:nvSpPr>
          <p:cNvPr id="5" name="TextBox 4">
            <a:extLst>
              <a:ext uri="{FF2B5EF4-FFF2-40B4-BE49-F238E27FC236}">
                <a16:creationId xmlns:a16="http://schemas.microsoft.com/office/drawing/2014/main" id="{22A9FBB8-C143-7AAC-0F33-A9E306C8D6FD}"/>
              </a:ext>
            </a:extLst>
          </p:cNvPr>
          <p:cNvSpPr txBox="1"/>
          <p:nvPr/>
        </p:nvSpPr>
        <p:spPr>
          <a:xfrm>
            <a:off x="374375" y="1875099"/>
            <a:ext cx="4446103" cy="3785652"/>
          </a:xfrm>
          <a:prstGeom prst="rect">
            <a:avLst/>
          </a:prstGeom>
          <a:noFill/>
        </p:spPr>
        <p:txBody>
          <a:bodyPr wrap="square">
            <a:spAutoFit/>
          </a:bodyPr>
          <a:lstStyle/>
          <a:p>
            <a:pPr marL="215900"/>
            <a:r>
              <a:rPr lang="tr-TR" sz="2400" dirty="0">
                <a:effectLst/>
                <a:latin typeface="+mj-lt"/>
                <a:ea typeface="Times New Roman" panose="02020603050405020304" pitchFamily="18" charset="0"/>
                <a:cs typeface="Calibri" panose="020F0502020204030204" pitchFamily="34" charset="0"/>
              </a:rPr>
              <a:t>Çalışma kapsamında görüşülen kişilerin %90,9'u, bulundukları durağa </a:t>
            </a:r>
            <a:r>
              <a:rPr lang="tr-TR" sz="2400" b="1" dirty="0">
                <a:effectLst/>
                <a:latin typeface="+mj-lt"/>
                <a:ea typeface="Times New Roman" panose="02020603050405020304" pitchFamily="18" charset="0"/>
                <a:cs typeface="Calibri" panose="020F0502020204030204" pitchFamily="34" charset="0"/>
              </a:rPr>
              <a:t>erişim</a:t>
            </a:r>
            <a:r>
              <a:rPr lang="tr-TR" sz="2400" dirty="0">
                <a:effectLst/>
                <a:latin typeface="+mj-lt"/>
                <a:ea typeface="Times New Roman" panose="02020603050405020304" pitchFamily="18" charset="0"/>
                <a:cs typeface="Calibri" panose="020F0502020204030204" pitchFamily="34" charset="0"/>
              </a:rPr>
              <a:t>inin kolay olduğunu ifade etmiştir.</a:t>
            </a:r>
          </a:p>
          <a:p>
            <a:pPr marL="215900"/>
            <a:endParaRPr lang="tr-TR" sz="2400" dirty="0">
              <a:latin typeface="+mj-lt"/>
              <a:ea typeface="Times New Roman" panose="02020603050405020304" pitchFamily="18" charset="0"/>
              <a:cs typeface="Calibri" panose="020F0502020204030204" pitchFamily="34" charset="0"/>
            </a:endParaRPr>
          </a:p>
          <a:p>
            <a:pPr marL="215900"/>
            <a:r>
              <a:rPr lang="tr-TR" sz="2400" dirty="0">
                <a:effectLst/>
                <a:latin typeface="+mj-lt"/>
                <a:ea typeface="Times New Roman" panose="02020603050405020304" pitchFamily="18" charset="0"/>
                <a:cs typeface="Calibri" panose="020F0502020204030204" pitchFamily="34" charset="0"/>
              </a:rPr>
              <a:t>Bulundukları durağa erişiminin zor olduğunu belirtenlerin oranı ise %9,1'dir.</a:t>
            </a:r>
            <a:endParaRPr lang="en-GB" sz="2400" dirty="0">
              <a:effectLst/>
              <a:latin typeface="+mj-lt"/>
              <a:ea typeface="Times New Roman" panose="02020603050405020304" pitchFamily="18" charset="0"/>
              <a:cs typeface="Calibri" panose="020F0502020204030204" pitchFamily="34" charset="0"/>
            </a:endParaRPr>
          </a:p>
          <a:p>
            <a:pPr marL="215900"/>
            <a:r>
              <a:rPr lang="tr-TR" sz="2400" dirty="0">
                <a:effectLst/>
                <a:latin typeface="+mj-lt"/>
                <a:ea typeface="Times New Roman" panose="02020603050405020304" pitchFamily="18" charset="0"/>
              </a:rPr>
              <a:t> </a:t>
            </a:r>
            <a:endParaRPr lang="en-GB" sz="2400" dirty="0">
              <a:effectLst/>
              <a:latin typeface="+mj-lt"/>
              <a:ea typeface="Times New Roman" panose="02020603050405020304" pitchFamily="18" charset="0"/>
            </a:endParaRPr>
          </a:p>
          <a:p>
            <a:r>
              <a:rPr lang="en-GB" sz="2400" dirty="0">
                <a:latin typeface="+mj-lt"/>
              </a:rPr>
              <a:t>.</a:t>
            </a:r>
          </a:p>
        </p:txBody>
      </p:sp>
      <p:graphicFrame>
        <p:nvGraphicFramePr>
          <p:cNvPr id="4" name="Grafik 1915461460">
            <a:extLst>
              <a:ext uri="{FF2B5EF4-FFF2-40B4-BE49-F238E27FC236}">
                <a16:creationId xmlns:a16="http://schemas.microsoft.com/office/drawing/2014/main" id="{AFB42BFF-47E8-2B43-A53C-9A3B0643A0B3}"/>
              </a:ext>
            </a:extLst>
          </p:cNvPr>
          <p:cNvGraphicFramePr/>
          <p:nvPr>
            <p:extLst>
              <p:ext uri="{D42A27DB-BD31-4B8C-83A1-F6EECF244321}">
                <p14:modId xmlns:p14="http://schemas.microsoft.com/office/powerpoint/2010/main" val="3945686258"/>
              </p:ext>
            </p:extLst>
          </p:nvPr>
        </p:nvGraphicFramePr>
        <p:xfrm>
          <a:off x="4949686" y="1875099"/>
          <a:ext cx="6490943" cy="40287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7407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ACF2-6A1D-26CF-0385-C2D314122969}"/>
              </a:ext>
            </a:extLst>
          </p:cNvPr>
          <p:cNvSpPr>
            <a:spLocks noGrp="1"/>
          </p:cNvSpPr>
          <p:nvPr>
            <p:ph type="title"/>
          </p:nvPr>
        </p:nvSpPr>
        <p:spPr>
          <a:xfrm>
            <a:off x="374375" y="1187035"/>
            <a:ext cx="8411901" cy="625033"/>
          </a:xfrm>
        </p:spPr>
        <p:txBody>
          <a:bodyPr/>
          <a:lstStyle/>
          <a:p>
            <a:pPr algn="l"/>
            <a:r>
              <a:rPr lang="tr-TR" sz="3600" dirty="0"/>
              <a:t>TOPLU TAŞIMA MEMNUNİYET AKNETİ</a:t>
            </a:r>
            <a:endParaRPr lang="en-GB" sz="3600" dirty="0"/>
          </a:p>
        </p:txBody>
      </p:sp>
      <p:sp>
        <p:nvSpPr>
          <p:cNvPr id="5" name="TextBox 4">
            <a:extLst>
              <a:ext uri="{FF2B5EF4-FFF2-40B4-BE49-F238E27FC236}">
                <a16:creationId xmlns:a16="http://schemas.microsoft.com/office/drawing/2014/main" id="{22A9FBB8-C143-7AAC-0F33-A9E306C8D6FD}"/>
              </a:ext>
            </a:extLst>
          </p:cNvPr>
          <p:cNvSpPr txBox="1"/>
          <p:nvPr/>
        </p:nvSpPr>
        <p:spPr>
          <a:xfrm>
            <a:off x="374374" y="1875099"/>
            <a:ext cx="4446103" cy="3416320"/>
          </a:xfrm>
          <a:prstGeom prst="rect">
            <a:avLst/>
          </a:prstGeom>
          <a:noFill/>
        </p:spPr>
        <p:txBody>
          <a:bodyPr wrap="square">
            <a:spAutoFit/>
          </a:bodyPr>
          <a:lstStyle/>
          <a:p>
            <a:pPr marL="215900"/>
            <a:r>
              <a:rPr lang="tr-TR" sz="2400" dirty="0">
                <a:effectLst/>
                <a:latin typeface="Calibri" panose="020F0502020204030204" pitchFamily="34" charset="0"/>
                <a:ea typeface="Times New Roman" panose="02020603050405020304" pitchFamily="18" charset="0"/>
                <a:cs typeface="Calibri" panose="020F0502020204030204" pitchFamily="34" charset="0"/>
              </a:rPr>
              <a:t>Katılımcıların %58'i kullandıkları toplu ulaşım hattının </a:t>
            </a:r>
            <a:r>
              <a:rPr lang="tr-TR" sz="2400" b="1" dirty="0">
                <a:effectLst/>
                <a:latin typeface="Calibri" panose="020F0502020204030204" pitchFamily="34" charset="0"/>
                <a:ea typeface="Times New Roman" panose="02020603050405020304" pitchFamily="18" charset="0"/>
                <a:cs typeface="Calibri" panose="020F0502020204030204" pitchFamily="34" charset="0"/>
              </a:rPr>
              <a:t>hizmet sıklığı</a:t>
            </a:r>
            <a:r>
              <a:rPr lang="tr-TR" sz="2400" dirty="0">
                <a:effectLst/>
                <a:latin typeface="Calibri" panose="020F0502020204030204" pitchFamily="34" charset="0"/>
                <a:ea typeface="Times New Roman" panose="02020603050405020304" pitchFamily="18" charset="0"/>
                <a:cs typeface="Calibri" panose="020F0502020204030204" pitchFamily="34" charset="0"/>
              </a:rPr>
              <a:t>nın yetersiz olduğunu belirtmiştir. </a:t>
            </a:r>
          </a:p>
          <a:p>
            <a:pPr marL="215900"/>
            <a:r>
              <a:rPr lang="tr-TR" sz="2400" dirty="0">
                <a:effectLst/>
                <a:latin typeface="Calibri" panose="020F0502020204030204" pitchFamily="34" charset="0"/>
                <a:ea typeface="Times New Roman" panose="02020603050405020304" pitchFamily="18" charset="0"/>
                <a:cs typeface="Calibri" panose="020F0502020204030204" pitchFamily="34" charset="0"/>
              </a:rPr>
              <a:t>Hizmet sıklığının yeterli olduğunu düşünenlerin oranı ise %42'dir.</a:t>
            </a:r>
            <a:endParaRPr lang="en-GB" sz="2400" dirty="0">
              <a:effectLst/>
              <a:latin typeface="Calibri" panose="020F0502020204030204" pitchFamily="34" charset="0"/>
              <a:ea typeface="Times New Roman" panose="02020603050405020304" pitchFamily="18" charset="0"/>
              <a:cs typeface="Calibri" panose="020F0502020204030204" pitchFamily="34" charset="0"/>
            </a:endParaRPr>
          </a:p>
          <a:p>
            <a:pPr marL="215900"/>
            <a:r>
              <a:rPr lang="tr-TR" sz="2400" dirty="0">
                <a:effectLst/>
                <a:latin typeface="+mj-lt"/>
                <a:ea typeface="Times New Roman" panose="02020603050405020304" pitchFamily="18" charset="0"/>
              </a:rPr>
              <a:t> </a:t>
            </a:r>
            <a:endParaRPr lang="en-GB" sz="2400" dirty="0">
              <a:effectLst/>
              <a:latin typeface="+mj-lt"/>
              <a:ea typeface="Times New Roman" panose="02020603050405020304" pitchFamily="18" charset="0"/>
            </a:endParaRPr>
          </a:p>
          <a:p>
            <a:r>
              <a:rPr lang="en-GB" sz="2400" dirty="0">
                <a:latin typeface="+mj-lt"/>
              </a:rPr>
              <a:t>.</a:t>
            </a:r>
          </a:p>
        </p:txBody>
      </p:sp>
      <p:graphicFrame>
        <p:nvGraphicFramePr>
          <p:cNvPr id="3" name="Grafik 1915461461">
            <a:extLst>
              <a:ext uri="{FF2B5EF4-FFF2-40B4-BE49-F238E27FC236}">
                <a16:creationId xmlns:a16="http://schemas.microsoft.com/office/drawing/2014/main" id="{7461F8E3-8434-0FE6-A24E-D863157ACBC0}"/>
              </a:ext>
            </a:extLst>
          </p:cNvPr>
          <p:cNvGraphicFramePr/>
          <p:nvPr>
            <p:extLst>
              <p:ext uri="{D42A27DB-BD31-4B8C-83A1-F6EECF244321}">
                <p14:modId xmlns:p14="http://schemas.microsoft.com/office/powerpoint/2010/main" val="2722572024"/>
              </p:ext>
            </p:extLst>
          </p:nvPr>
        </p:nvGraphicFramePr>
        <p:xfrm>
          <a:off x="4820477" y="1812068"/>
          <a:ext cx="6033744" cy="41315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064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ACF2-6A1D-26CF-0385-C2D314122969}"/>
              </a:ext>
            </a:extLst>
          </p:cNvPr>
          <p:cNvSpPr>
            <a:spLocks noGrp="1"/>
          </p:cNvSpPr>
          <p:nvPr>
            <p:ph type="title"/>
          </p:nvPr>
        </p:nvSpPr>
        <p:spPr>
          <a:xfrm>
            <a:off x="374375" y="1187035"/>
            <a:ext cx="8411901" cy="625033"/>
          </a:xfrm>
        </p:spPr>
        <p:txBody>
          <a:bodyPr/>
          <a:lstStyle/>
          <a:p>
            <a:pPr algn="l"/>
            <a:r>
              <a:rPr lang="tr-TR" sz="3600" dirty="0"/>
              <a:t>TOPLU TAŞIMA MEMNUNİYET AKNETİ</a:t>
            </a:r>
            <a:endParaRPr lang="en-GB" sz="3600" dirty="0"/>
          </a:p>
        </p:txBody>
      </p:sp>
      <p:sp>
        <p:nvSpPr>
          <p:cNvPr id="5" name="TextBox 4">
            <a:extLst>
              <a:ext uri="{FF2B5EF4-FFF2-40B4-BE49-F238E27FC236}">
                <a16:creationId xmlns:a16="http://schemas.microsoft.com/office/drawing/2014/main" id="{22A9FBB8-C143-7AAC-0F33-A9E306C8D6FD}"/>
              </a:ext>
            </a:extLst>
          </p:cNvPr>
          <p:cNvSpPr txBox="1"/>
          <p:nvPr/>
        </p:nvSpPr>
        <p:spPr>
          <a:xfrm>
            <a:off x="374374" y="1875099"/>
            <a:ext cx="4446103" cy="4832092"/>
          </a:xfrm>
          <a:prstGeom prst="rect">
            <a:avLst/>
          </a:prstGeom>
          <a:noFill/>
        </p:spPr>
        <p:txBody>
          <a:bodyPr wrap="square">
            <a:spAutoFit/>
          </a:bodyPr>
          <a:lstStyle/>
          <a:p>
            <a:pPr marL="215900"/>
            <a:r>
              <a:rPr lang="tr-TR" sz="2000" dirty="0">
                <a:effectLst/>
                <a:latin typeface="Calibri" panose="020F0502020204030204" pitchFamily="34" charset="0"/>
                <a:ea typeface="Times New Roman" panose="02020603050405020304" pitchFamily="18" charset="0"/>
                <a:cs typeface="Calibri" panose="020F0502020204030204" pitchFamily="34" charset="0"/>
              </a:rPr>
              <a:t>Toplu taşıma kullanıcılarının tercih ettikleri ulaşım türlerine göre </a:t>
            </a:r>
            <a:r>
              <a:rPr lang="tr-TR" sz="2000" b="1" dirty="0">
                <a:effectLst/>
                <a:latin typeface="Calibri" panose="020F0502020204030204" pitchFamily="34" charset="0"/>
                <a:ea typeface="Times New Roman" panose="02020603050405020304" pitchFamily="18" charset="0"/>
                <a:cs typeface="Calibri" panose="020F0502020204030204" pitchFamily="34" charset="0"/>
              </a:rPr>
              <a:t>hizmet sıklığı </a:t>
            </a:r>
            <a:r>
              <a:rPr lang="tr-TR" sz="2000" dirty="0">
                <a:effectLst/>
                <a:latin typeface="Calibri" panose="020F0502020204030204" pitchFamily="34" charset="0"/>
                <a:ea typeface="Times New Roman" panose="02020603050405020304" pitchFamily="18" charset="0"/>
                <a:cs typeface="Calibri" panose="020F0502020204030204" pitchFamily="34" charset="0"/>
              </a:rPr>
              <a:t>sorusuna verilen cevaplara göre, %67,9 ile özel halk otobüsü ve %66,7 oranında minibüs kullanıcıları hizmet sıklığını yetersiz bulmaktadır. </a:t>
            </a:r>
          </a:p>
          <a:p>
            <a:pPr marL="215900"/>
            <a:r>
              <a:rPr lang="tr-TR" sz="2000" dirty="0">
                <a:effectLst/>
                <a:latin typeface="Calibri" panose="020F0502020204030204" pitchFamily="34" charset="0"/>
                <a:ea typeface="Times New Roman" panose="02020603050405020304" pitchFamily="18" charset="0"/>
                <a:cs typeface="Calibri" panose="020F0502020204030204" pitchFamily="34" charset="0"/>
              </a:rPr>
              <a:t>Raylı sistem toplu ulaşımda, </a:t>
            </a:r>
            <a:r>
              <a:rPr lang="tr-TR" sz="2000" dirty="0" err="1">
                <a:effectLst/>
                <a:latin typeface="Calibri" panose="020F0502020204030204" pitchFamily="34" charset="0"/>
                <a:ea typeface="Times New Roman" panose="02020603050405020304" pitchFamily="18" charset="0"/>
                <a:cs typeface="Calibri" panose="020F0502020204030204" pitchFamily="34" charset="0"/>
              </a:rPr>
              <a:t>Ankaray</a:t>
            </a:r>
            <a:r>
              <a:rPr lang="tr-TR" sz="2000" dirty="0">
                <a:effectLst/>
                <a:latin typeface="Calibri" panose="020F0502020204030204" pitchFamily="34" charset="0"/>
                <a:ea typeface="Times New Roman" panose="02020603050405020304" pitchFamily="18" charset="0"/>
                <a:cs typeface="Calibri" panose="020F0502020204030204" pitchFamily="34" charset="0"/>
              </a:rPr>
              <a:t> kullanıcıları %65,3 oranında, banliyö treni kullanıcıları ise %53 oranında hizmet sıklığını yeterli bulduklarını ifade ederken, metro kullanıcıları ise %49 oranında hizmet sıklığını yeterli bulmaktadır.</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p>
            <a:pPr marL="215900"/>
            <a:r>
              <a:rPr lang="tr-TR" sz="2400" dirty="0">
                <a:effectLst/>
                <a:latin typeface="+mj-lt"/>
                <a:ea typeface="Times New Roman" panose="02020603050405020304" pitchFamily="18" charset="0"/>
              </a:rPr>
              <a:t> </a:t>
            </a:r>
            <a:endParaRPr lang="en-GB" sz="2400" dirty="0">
              <a:effectLst/>
              <a:latin typeface="+mj-lt"/>
              <a:ea typeface="Times New Roman" panose="02020603050405020304" pitchFamily="18" charset="0"/>
            </a:endParaRPr>
          </a:p>
          <a:p>
            <a:r>
              <a:rPr lang="en-GB" sz="2400" dirty="0">
                <a:latin typeface="+mj-lt"/>
              </a:rPr>
              <a:t>.</a:t>
            </a:r>
          </a:p>
        </p:txBody>
      </p:sp>
      <p:graphicFrame>
        <p:nvGraphicFramePr>
          <p:cNvPr id="4" name="Grafik 29">
            <a:extLst>
              <a:ext uri="{FF2B5EF4-FFF2-40B4-BE49-F238E27FC236}">
                <a16:creationId xmlns:a16="http://schemas.microsoft.com/office/drawing/2014/main" id="{4CB8EB16-D51C-68B7-F85E-9D74FCECE21C}"/>
              </a:ext>
            </a:extLst>
          </p:cNvPr>
          <p:cNvGraphicFramePr/>
          <p:nvPr>
            <p:extLst>
              <p:ext uri="{D42A27DB-BD31-4B8C-83A1-F6EECF244321}">
                <p14:modId xmlns:p14="http://schemas.microsoft.com/office/powerpoint/2010/main" val="1474570670"/>
              </p:ext>
            </p:extLst>
          </p:nvPr>
        </p:nvGraphicFramePr>
        <p:xfrm>
          <a:off x="4815438" y="1718229"/>
          <a:ext cx="6984671" cy="4320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513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E04C52-13CA-6866-4462-6525ED0E6F8D}"/>
              </a:ext>
            </a:extLst>
          </p:cNvPr>
          <p:cNvSpPr>
            <a:spLocks noGrp="1"/>
          </p:cNvSpPr>
          <p:nvPr>
            <p:ph type="title"/>
          </p:nvPr>
        </p:nvSpPr>
        <p:spPr>
          <a:xfrm>
            <a:off x="811567" y="843720"/>
            <a:ext cx="10515600" cy="1079844"/>
          </a:xfrm>
        </p:spPr>
        <p:txBody>
          <a:bodyPr>
            <a:normAutofit fontScale="90000"/>
          </a:bodyPr>
          <a:lstStyle/>
          <a:p>
            <a:br>
              <a:rPr lang="en-US" dirty="0"/>
            </a:br>
            <a:br>
              <a:rPr lang="en-US" dirty="0"/>
            </a:br>
            <a:r>
              <a:rPr lang="tr-TR" dirty="0"/>
              <a:t>KONSORSİYUM ÜYELERİ</a:t>
            </a:r>
            <a:br>
              <a:rPr lang="en-US" dirty="0"/>
            </a:br>
            <a:endParaRPr lang="en-US" dirty="0"/>
          </a:p>
        </p:txBody>
      </p:sp>
      <p:pic>
        <p:nvPicPr>
          <p:cNvPr id="8" name="Picture 6" descr="Graphical user interface, text, application&#10;&#10;Description automatically generated">
            <a:extLst>
              <a:ext uri="{FF2B5EF4-FFF2-40B4-BE49-F238E27FC236}">
                <a16:creationId xmlns:a16="http://schemas.microsoft.com/office/drawing/2014/main" id="{9858AAB9-EFF6-6DB0-70DA-46A43FBD9997}"/>
              </a:ext>
            </a:extLst>
          </p:cNvPr>
          <p:cNvPicPr>
            <a:picLocks noChangeAspect="1"/>
          </p:cNvPicPr>
          <p:nvPr/>
        </p:nvPicPr>
        <p:blipFill>
          <a:blip r:embed="rId3"/>
          <a:stretch>
            <a:fillRect/>
          </a:stretch>
        </p:blipFill>
        <p:spPr>
          <a:xfrm>
            <a:off x="919401" y="4764187"/>
            <a:ext cx="2349206" cy="1003175"/>
          </a:xfrm>
          <a:prstGeom prst="rect">
            <a:avLst/>
          </a:prstGeom>
        </p:spPr>
      </p:pic>
      <p:sp>
        <p:nvSpPr>
          <p:cNvPr id="9" name="Text Placeholder 4">
            <a:extLst>
              <a:ext uri="{FF2B5EF4-FFF2-40B4-BE49-F238E27FC236}">
                <a16:creationId xmlns:a16="http://schemas.microsoft.com/office/drawing/2014/main" id="{69EBF789-01CB-2E28-5046-25696D4E2768}"/>
              </a:ext>
            </a:extLst>
          </p:cNvPr>
          <p:cNvSpPr txBox="1">
            <a:spLocks/>
          </p:cNvSpPr>
          <p:nvPr/>
        </p:nvSpPr>
        <p:spPr>
          <a:xfrm>
            <a:off x="4373917" y="2578836"/>
            <a:ext cx="5476875" cy="29783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b="1" dirty="0"/>
              <a:t>DAI Global Austria GmbH &amp; Co KG</a:t>
            </a:r>
            <a:endParaRPr lang="en-US" sz="2000" b="1" dirty="0"/>
          </a:p>
        </p:txBody>
      </p:sp>
      <p:sp>
        <p:nvSpPr>
          <p:cNvPr id="10" name="Text Placeholder 4">
            <a:extLst>
              <a:ext uri="{FF2B5EF4-FFF2-40B4-BE49-F238E27FC236}">
                <a16:creationId xmlns:a16="http://schemas.microsoft.com/office/drawing/2014/main" id="{313D2BD9-6FB8-ADEE-6229-A6228BC7C370}"/>
              </a:ext>
            </a:extLst>
          </p:cNvPr>
          <p:cNvSpPr txBox="1">
            <a:spLocks/>
          </p:cNvSpPr>
          <p:nvPr/>
        </p:nvSpPr>
        <p:spPr>
          <a:xfrm>
            <a:off x="4307243" y="3732434"/>
            <a:ext cx="4762500" cy="60551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Wingdings" pitchFamily="2" charset="2"/>
              <a:buNone/>
              <a:defRPr lang="en-US"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1700" b="1" dirty="0">
                <a:solidFill>
                  <a:schemeClr val="tx1"/>
                </a:solidFill>
                <a:cs typeface="+mn-cs"/>
              </a:rPr>
              <a:t>The Center for Innovation in Transport (CENIT) </a:t>
            </a:r>
          </a:p>
          <a:p>
            <a:endParaRPr lang="en-US" b="1" dirty="0"/>
          </a:p>
          <a:p>
            <a:endParaRPr lang="en-US" b="1" dirty="0"/>
          </a:p>
        </p:txBody>
      </p:sp>
      <p:sp>
        <p:nvSpPr>
          <p:cNvPr id="11" name="Text Placeholder 4">
            <a:extLst>
              <a:ext uri="{FF2B5EF4-FFF2-40B4-BE49-F238E27FC236}">
                <a16:creationId xmlns:a16="http://schemas.microsoft.com/office/drawing/2014/main" id="{CAB9778A-C0BE-FB17-E741-CB56DB54E810}"/>
              </a:ext>
            </a:extLst>
          </p:cNvPr>
          <p:cNvSpPr txBox="1">
            <a:spLocks/>
          </p:cNvSpPr>
          <p:nvPr/>
        </p:nvSpPr>
        <p:spPr>
          <a:xfrm>
            <a:off x="4307242" y="5142134"/>
            <a:ext cx="5476875" cy="60551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Wingdings" pitchFamily="2" charset="2"/>
              <a:buNone/>
              <a:defRPr lang="en-US"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p:txBody>
      </p:sp>
      <p:pic>
        <p:nvPicPr>
          <p:cNvPr id="12" name="Picture 13" descr="Logo&#10;&#10;Description automatically generated">
            <a:extLst>
              <a:ext uri="{FF2B5EF4-FFF2-40B4-BE49-F238E27FC236}">
                <a16:creationId xmlns:a16="http://schemas.microsoft.com/office/drawing/2014/main" id="{690D27CB-5EE5-2D09-A2D0-D6C120F841FD}"/>
              </a:ext>
            </a:extLst>
          </p:cNvPr>
          <p:cNvPicPr>
            <a:picLocks noChangeAspect="1"/>
          </p:cNvPicPr>
          <p:nvPr/>
        </p:nvPicPr>
        <p:blipFill>
          <a:blip r:embed="rId4"/>
          <a:stretch>
            <a:fillRect/>
          </a:stretch>
        </p:blipFill>
        <p:spPr>
          <a:xfrm>
            <a:off x="943324" y="3672336"/>
            <a:ext cx="2301360" cy="1005840"/>
          </a:xfrm>
          <a:prstGeom prst="rect">
            <a:avLst/>
          </a:prstGeom>
        </p:spPr>
      </p:pic>
      <p:sp>
        <p:nvSpPr>
          <p:cNvPr id="13" name="Text Placeholder 4">
            <a:extLst>
              <a:ext uri="{FF2B5EF4-FFF2-40B4-BE49-F238E27FC236}">
                <a16:creationId xmlns:a16="http://schemas.microsoft.com/office/drawing/2014/main" id="{5D8382CC-E794-C151-D8E1-50A2823B7324}"/>
              </a:ext>
            </a:extLst>
          </p:cNvPr>
          <p:cNvSpPr txBox="1">
            <a:spLocks/>
          </p:cNvSpPr>
          <p:nvPr/>
        </p:nvSpPr>
        <p:spPr>
          <a:xfrm>
            <a:off x="4373917" y="4884959"/>
            <a:ext cx="5476875" cy="605510"/>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00000"/>
              </a:lnSpc>
              <a:spcBef>
                <a:spcPts val="1000"/>
              </a:spcBef>
              <a:buFont typeface="Wingdings" pitchFamily="2" charset="2"/>
              <a:buNone/>
              <a:defRPr lang="en-US"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itchFamily="2" charset="2"/>
              <a:buChar char="§"/>
              <a:defRPr lang="en-US"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itchFamily="2" charset="2"/>
              <a:buChar char="§"/>
              <a:defRPr lang="en-US"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tx1"/>
                </a:solidFill>
                <a:cs typeface="+mn-cs"/>
              </a:rPr>
              <a:t>Neti </a:t>
            </a:r>
            <a:r>
              <a:rPr lang="en-US" sz="2400" b="1" dirty="0" err="1">
                <a:solidFill>
                  <a:schemeClr val="tx1"/>
                </a:solidFill>
                <a:cs typeface="+mn-cs"/>
              </a:rPr>
              <a:t>Danışmanlık</a:t>
            </a:r>
            <a:r>
              <a:rPr lang="en-US" sz="2400" b="1" dirty="0">
                <a:solidFill>
                  <a:schemeClr val="tx1"/>
                </a:solidFill>
                <a:cs typeface="+mn-cs"/>
              </a:rPr>
              <a:t> Ltd. </a:t>
            </a:r>
            <a:r>
              <a:rPr lang="en-US" sz="2400" b="1" dirty="0" err="1">
                <a:solidFill>
                  <a:schemeClr val="tx1"/>
                </a:solidFill>
                <a:cs typeface="+mn-cs"/>
              </a:rPr>
              <a:t>Şti</a:t>
            </a:r>
            <a:r>
              <a:rPr lang="en-US" sz="2400" b="1" dirty="0">
                <a:solidFill>
                  <a:schemeClr val="tx1"/>
                </a:solidFill>
                <a:cs typeface="+mn-cs"/>
              </a:rPr>
              <a:t>.</a:t>
            </a:r>
          </a:p>
          <a:p>
            <a:r>
              <a:rPr lang="en-US" sz="2400" b="1" dirty="0">
                <a:solidFill>
                  <a:schemeClr val="tx1"/>
                </a:solidFill>
                <a:cs typeface="+mn-cs"/>
              </a:rPr>
              <a:t>Neti Engineering and Consulting Company</a:t>
            </a:r>
          </a:p>
          <a:p>
            <a:endParaRPr lang="en-US" b="1" dirty="0"/>
          </a:p>
          <a:p>
            <a:endParaRPr lang="en-US" b="1" dirty="0"/>
          </a:p>
        </p:txBody>
      </p:sp>
      <p:pic>
        <p:nvPicPr>
          <p:cNvPr id="14" name="Picture 5" descr="Logo, company name&#10;&#10;Description automatically generated">
            <a:extLst>
              <a:ext uri="{FF2B5EF4-FFF2-40B4-BE49-F238E27FC236}">
                <a16:creationId xmlns:a16="http://schemas.microsoft.com/office/drawing/2014/main" id="{0D54A2A0-900D-0C70-4304-0FB1FDD7FB4C}"/>
              </a:ext>
            </a:extLst>
          </p:cNvPr>
          <p:cNvPicPr>
            <a:picLocks noChangeAspect="1"/>
          </p:cNvPicPr>
          <p:nvPr/>
        </p:nvPicPr>
        <p:blipFill>
          <a:blip r:embed="rId5"/>
          <a:stretch>
            <a:fillRect/>
          </a:stretch>
        </p:blipFill>
        <p:spPr>
          <a:xfrm>
            <a:off x="673536" y="2299875"/>
            <a:ext cx="2435464" cy="1044000"/>
          </a:xfrm>
          <a:prstGeom prst="rect">
            <a:avLst/>
          </a:prstGeom>
        </p:spPr>
      </p:pic>
    </p:spTree>
    <p:extLst>
      <p:ext uri="{BB962C8B-B14F-4D97-AF65-F5344CB8AC3E}">
        <p14:creationId xmlns:p14="http://schemas.microsoft.com/office/powerpoint/2010/main" val="343729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04ED-E5F6-4721-6600-8518E6695C06}"/>
              </a:ext>
            </a:extLst>
          </p:cNvPr>
          <p:cNvSpPr>
            <a:spLocks noGrp="1"/>
          </p:cNvSpPr>
          <p:nvPr>
            <p:ph type="title"/>
          </p:nvPr>
        </p:nvSpPr>
        <p:spPr>
          <a:xfrm>
            <a:off x="793759" y="1754091"/>
            <a:ext cx="10283333" cy="661118"/>
          </a:xfrm>
        </p:spPr>
        <p:txBody>
          <a:bodyPr/>
          <a:lstStyle/>
          <a:p>
            <a:pPr algn="l"/>
            <a:r>
              <a:rPr lang="tr-TR" sz="4000" b="1" dirty="0"/>
              <a:t>PLANLANAN RAYLI SİSTEM YATIRIMLARI</a:t>
            </a:r>
            <a:endParaRPr lang="en-GB" sz="4000" b="1" dirty="0"/>
          </a:p>
        </p:txBody>
      </p:sp>
      <p:sp>
        <p:nvSpPr>
          <p:cNvPr id="3" name="Rectangle 1">
            <a:extLst>
              <a:ext uri="{FF2B5EF4-FFF2-40B4-BE49-F238E27FC236}">
                <a16:creationId xmlns:a16="http://schemas.microsoft.com/office/drawing/2014/main" id="{0AC991C9-E092-CDFA-0729-124F288A66D1}"/>
              </a:ext>
            </a:extLst>
          </p:cNvPr>
          <p:cNvSpPr txBox="1">
            <a:spLocks noChangeArrowheads="1"/>
          </p:cNvSpPr>
          <p:nvPr/>
        </p:nvSpPr>
        <p:spPr bwMode="auto">
          <a:xfrm>
            <a:off x="793759" y="2416096"/>
            <a:ext cx="9343496"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FontTx/>
              <a:buNone/>
            </a:pPr>
            <a:r>
              <a:rPr lang="en-GB" altLang="en-US" sz="2800" dirty="0">
                <a:ea typeface="Times New Roman" panose="02020603050405020304" pitchFamily="18" charset="0"/>
                <a:cs typeface="Calibri" panose="020F0502020204030204" pitchFamily="34" charset="0"/>
              </a:rPr>
              <a:t>A1: </a:t>
            </a:r>
            <a:r>
              <a:rPr lang="en-GB" altLang="en-US" sz="2800" dirty="0" err="1">
                <a:ea typeface="Times New Roman" panose="02020603050405020304" pitchFamily="18" charset="0"/>
                <a:cs typeface="Calibri" panose="020F0502020204030204" pitchFamily="34" charset="0"/>
              </a:rPr>
              <a:t>Ankaray</a:t>
            </a:r>
            <a:r>
              <a:rPr lang="tr-TR" altLang="en-US" sz="2800" dirty="0">
                <a:ea typeface="Times New Roman" panose="02020603050405020304" pitchFamily="18" charset="0"/>
                <a:cs typeface="Calibri" panose="020F0502020204030204" pitchFamily="34" charset="0"/>
              </a:rPr>
              <a:t>,</a:t>
            </a:r>
            <a:r>
              <a:rPr lang="en-GB" altLang="en-US" sz="2800" dirty="0">
                <a:ea typeface="Times New Roman" panose="02020603050405020304" pitchFamily="18" charset="0"/>
                <a:cs typeface="Calibri" panose="020F0502020204030204" pitchFamily="34" charset="0"/>
              </a:rPr>
              <a:t> </a:t>
            </a:r>
            <a:r>
              <a:rPr lang="en-GB" altLang="en-US" sz="2800" dirty="0" err="1">
                <a:ea typeface="Times New Roman" panose="02020603050405020304" pitchFamily="18" charset="0"/>
                <a:cs typeface="Calibri" panose="020F0502020204030204" pitchFamily="34" charset="0"/>
              </a:rPr>
              <a:t>Söğütözü</a:t>
            </a:r>
            <a:r>
              <a:rPr lang="en-GB" altLang="en-US" sz="2800" dirty="0">
                <a:ea typeface="Times New Roman" panose="02020603050405020304" pitchFamily="18" charset="0"/>
                <a:cs typeface="Calibri" panose="020F0502020204030204" pitchFamily="34" charset="0"/>
              </a:rPr>
              <a:t> </a:t>
            </a:r>
            <a:r>
              <a:rPr lang="tr-TR" altLang="en-US" sz="2800" dirty="0">
                <a:ea typeface="Times New Roman" panose="02020603050405020304" pitchFamily="18" charset="0"/>
                <a:cs typeface="Calibri" panose="020F0502020204030204" pitchFamily="34" charset="0"/>
              </a:rPr>
              <a:t>Uzatma </a:t>
            </a:r>
            <a:endParaRPr lang="en-GB" altLang="en-US" sz="2800" dirty="0"/>
          </a:p>
          <a:p>
            <a:pPr marL="0" indent="0">
              <a:spcBef>
                <a:spcPct val="0"/>
              </a:spcBef>
              <a:buFontTx/>
              <a:buNone/>
            </a:pPr>
            <a:r>
              <a:rPr lang="en-GB" altLang="en-US" sz="2800" dirty="0">
                <a:ea typeface="Times New Roman" panose="02020603050405020304" pitchFamily="18" charset="0"/>
                <a:cs typeface="Calibri" panose="020F0502020204030204" pitchFamily="34" charset="0"/>
              </a:rPr>
              <a:t>A1: </a:t>
            </a:r>
            <a:r>
              <a:rPr lang="en-GB" altLang="en-US" sz="2800" dirty="0" err="1">
                <a:ea typeface="Times New Roman" panose="02020603050405020304" pitchFamily="18" charset="0"/>
                <a:cs typeface="Calibri" panose="020F0502020204030204" pitchFamily="34" charset="0"/>
              </a:rPr>
              <a:t>Ankaray</a:t>
            </a:r>
            <a:r>
              <a:rPr lang="tr-TR" altLang="en-US" sz="2800" dirty="0">
                <a:ea typeface="Times New Roman" panose="02020603050405020304" pitchFamily="18" charset="0"/>
                <a:cs typeface="Calibri" panose="020F0502020204030204" pitchFamily="34" charset="0"/>
              </a:rPr>
              <a:t>,</a:t>
            </a:r>
            <a:r>
              <a:rPr lang="en-GB" altLang="en-US" sz="2800" dirty="0">
                <a:ea typeface="Times New Roman" panose="02020603050405020304" pitchFamily="18" charset="0"/>
                <a:cs typeface="Calibri" panose="020F0502020204030204" pitchFamily="34" charset="0"/>
              </a:rPr>
              <a:t> Mamak</a:t>
            </a:r>
            <a:r>
              <a:rPr lang="tr-TR" altLang="en-US" sz="2800" dirty="0">
                <a:ea typeface="Times New Roman" panose="02020603050405020304" pitchFamily="18" charset="0"/>
                <a:cs typeface="Calibri" panose="020F0502020204030204" pitchFamily="34" charset="0"/>
              </a:rPr>
              <a:t>/</a:t>
            </a:r>
            <a:r>
              <a:rPr lang="tr-TR" altLang="en-US" sz="2800" dirty="0" err="1">
                <a:ea typeface="Times New Roman" panose="02020603050405020304" pitchFamily="18" charset="0"/>
                <a:cs typeface="Calibri" panose="020F0502020204030204" pitchFamily="34" charset="0"/>
              </a:rPr>
              <a:t>Natoyolu</a:t>
            </a:r>
            <a:r>
              <a:rPr lang="en-GB" altLang="en-US" sz="2800" dirty="0">
                <a:ea typeface="Times New Roman" panose="02020603050405020304" pitchFamily="18" charset="0"/>
                <a:cs typeface="Calibri" panose="020F0502020204030204" pitchFamily="34" charset="0"/>
              </a:rPr>
              <a:t> </a:t>
            </a:r>
            <a:r>
              <a:rPr lang="tr-TR" altLang="en-US" sz="2800" dirty="0">
                <a:ea typeface="Times New Roman" panose="02020603050405020304" pitchFamily="18" charset="0"/>
                <a:cs typeface="Calibri" panose="020F0502020204030204" pitchFamily="34" charset="0"/>
              </a:rPr>
              <a:t>Uzatma</a:t>
            </a:r>
            <a:endParaRPr lang="en-GB" altLang="en-US" sz="2800" dirty="0"/>
          </a:p>
          <a:p>
            <a:pPr marL="0" indent="0">
              <a:spcBef>
                <a:spcPct val="0"/>
              </a:spcBef>
              <a:buFontTx/>
              <a:buNone/>
            </a:pPr>
            <a:r>
              <a:rPr lang="en-GB" altLang="en-US" sz="2800" dirty="0">
                <a:ea typeface="Times New Roman" panose="02020603050405020304" pitchFamily="18" charset="0"/>
                <a:cs typeface="Calibri" panose="020F0502020204030204" pitchFamily="34" charset="0"/>
              </a:rPr>
              <a:t>M4: </a:t>
            </a:r>
            <a:r>
              <a:rPr lang="tr-TR" altLang="en-US" sz="2800" dirty="0">
                <a:ea typeface="Times New Roman" panose="02020603050405020304" pitchFamily="18" charset="0"/>
                <a:cs typeface="Calibri" panose="020F0502020204030204" pitchFamily="34" charset="0"/>
              </a:rPr>
              <a:t>Keçiören Metro, </a:t>
            </a:r>
            <a:r>
              <a:rPr lang="en-GB" altLang="en-US" sz="2800" dirty="0">
                <a:ea typeface="Times New Roman" panose="02020603050405020304" pitchFamily="18" charset="0"/>
                <a:cs typeface="Calibri" panose="020F0502020204030204" pitchFamily="34" charset="0"/>
              </a:rPr>
              <a:t>Forum </a:t>
            </a:r>
            <a:r>
              <a:rPr lang="tr-TR" altLang="en-US" sz="2800" dirty="0">
                <a:ea typeface="Times New Roman" panose="02020603050405020304" pitchFamily="18" charset="0"/>
                <a:cs typeface="Calibri" panose="020F0502020204030204" pitchFamily="34" charset="0"/>
              </a:rPr>
              <a:t>AVM Uzatma</a:t>
            </a:r>
            <a:endParaRPr lang="en-GB" altLang="en-US" sz="2800" dirty="0"/>
          </a:p>
          <a:p>
            <a:pPr marL="0" indent="0">
              <a:spcBef>
                <a:spcPct val="0"/>
              </a:spcBef>
              <a:buFontTx/>
              <a:buNone/>
            </a:pPr>
            <a:r>
              <a:rPr lang="en-GB" altLang="en-US" sz="2800" dirty="0">
                <a:ea typeface="Times New Roman" panose="02020603050405020304" pitchFamily="18" charset="0"/>
                <a:cs typeface="Calibri" panose="020F0502020204030204" pitchFamily="34" charset="0"/>
              </a:rPr>
              <a:t>M5: </a:t>
            </a:r>
            <a:r>
              <a:rPr lang="en-GB" altLang="en-US" sz="2800" dirty="0" err="1">
                <a:ea typeface="Times New Roman" panose="02020603050405020304" pitchFamily="18" charset="0"/>
                <a:cs typeface="Calibri" panose="020F0502020204030204" pitchFamily="34" charset="0"/>
              </a:rPr>
              <a:t>Dikmen</a:t>
            </a:r>
            <a:r>
              <a:rPr lang="en-GB" altLang="en-US" sz="2800" dirty="0">
                <a:ea typeface="Times New Roman" panose="02020603050405020304" pitchFamily="18" charset="0"/>
                <a:cs typeface="Calibri" panose="020F0502020204030204" pitchFamily="34" charset="0"/>
              </a:rPr>
              <a:t> Metro</a:t>
            </a:r>
            <a:r>
              <a:rPr lang="tr-TR" altLang="en-US" sz="2800" dirty="0">
                <a:ea typeface="Times New Roman" panose="02020603050405020304" pitchFamily="18" charset="0"/>
                <a:cs typeface="Calibri" panose="020F0502020204030204" pitchFamily="34" charset="0"/>
              </a:rPr>
              <a:t>su </a:t>
            </a:r>
            <a:r>
              <a:rPr lang="en-GB" altLang="en-US" sz="2800" dirty="0">
                <a:ea typeface="Times New Roman" panose="02020603050405020304" pitchFamily="18" charset="0"/>
                <a:cs typeface="Calibri" panose="020F0502020204030204" pitchFamily="34" charset="0"/>
              </a:rPr>
              <a:t>(</a:t>
            </a:r>
            <a:r>
              <a:rPr lang="en-GB" altLang="en-US" sz="2800" dirty="0" err="1">
                <a:ea typeface="Times New Roman" panose="02020603050405020304" pitchFamily="18" charset="0"/>
                <a:cs typeface="Calibri" panose="020F0502020204030204" pitchFamily="34" charset="0"/>
              </a:rPr>
              <a:t>Kızılay</a:t>
            </a:r>
            <a:r>
              <a:rPr lang="tr-TR" altLang="en-US" sz="2800" dirty="0">
                <a:ea typeface="Times New Roman" panose="02020603050405020304" pitchFamily="18" charset="0"/>
                <a:cs typeface="Calibri" panose="020F0502020204030204" pitchFamily="34" charset="0"/>
              </a:rPr>
              <a:t>-</a:t>
            </a:r>
            <a:r>
              <a:rPr lang="en-GB" altLang="en-US" sz="2800" dirty="0" err="1">
                <a:ea typeface="Times New Roman" panose="02020603050405020304" pitchFamily="18" charset="0"/>
                <a:cs typeface="Calibri" panose="020F0502020204030204" pitchFamily="34" charset="0"/>
              </a:rPr>
              <a:t>Dikmen</a:t>
            </a:r>
            <a:r>
              <a:rPr lang="en-GB" altLang="en-US" sz="2800" dirty="0">
                <a:ea typeface="Times New Roman" panose="02020603050405020304" pitchFamily="18" charset="0"/>
                <a:cs typeface="Calibri" panose="020F0502020204030204" pitchFamily="34" charset="0"/>
              </a:rPr>
              <a:t>)</a:t>
            </a:r>
            <a:endParaRPr lang="en-GB" altLang="en-US" sz="2800" dirty="0"/>
          </a:p>
          <a:p>
            <a:pPr marL="0" indent="0">
              <a:spcBef>
                <a:spcPct val="0"/>
              </a:spcBef>
              <a:buFontTx/>
              <a:buNone/>
            </a:pPr>
            <a:r>
              <a:rPr lang="en-GB" altLang="en-US" sz="2800" dirty="0">
                <a:ea typeface="Times New Roman" panose="02020603050405020304" pitchFamily="18" charset="0"/>
                <a:cs typeface="Calibri" panose="020F0502020204030204" pitchFamily="34" charset="0"/>
              </a:rPr>
              <a:t>M6: </a:t>
            </a:r>
            <a:r>
              <a:rPr lang="en-GB" altLang="en-US" sz="2800" dirty="0" err="1">
                <a:ea typeface="Times New Roman" panose="02020603050405020304" pitchFamily="18" charset="0"/>
                <a:cs typeface="Calibri" panose="020F0502020204030204" pitchFamily="34" charset="0"/>
              </a:rPr>
              <a:t>Etlik</a:t>
            </a:r>
            <a:r>
              <a:rPr lang="en-GB" altLang="en-US" sz="2800" dirty="0">
                <a:ea typeface="Times New Roman" panose="02020603050405020304" pitchFamily="18" charset="0"/>
                <a:cs typeface="Calibri" panose="020F0502020204030204" pitchFamily="34" charset="0"/>
              </a:rPr>
              <a:t> Metro</a:t>
            </a:r>
            <a:r>
              <a:rPr lang="tr-TR" altLang="en-US" sz="2800" dirty="0">
                <a:ea typeface="Times New Roman" panose="02020603050405020304" pitchFamily="18" charset="0"/>
                <a:cs typeface="Calibri" panose="020F0502020204030204" pitchFamily="34" charset="0"/>
              </a:rPr>
              <a:t>su</a:t>
            </a:r>
            <a:r>
              <a:rPr lang="en-GB" altLang="en-US" sz="2800" dirty="0">
                <a:ea typeface="Times New Roman" panose="02020603050405020304" pitchFamily="18" charset="0"/>
                <a:cs typeface="Calibri" panose="020F0502020204030204" pitchFamily="34" charset="0"/>
              </a:rPr>
              <a:t> (</a:t>
            </a:r>
            <a:r>
              <a:rPr lang="tr-TR" altLang="en-US" sz="2800" dirty="0">
                <a:ea typeface="Times New Roman" panose="02020603050405020304" pitchFamily="18" charset="0"/>
                <a:cs typeface="Calibri" panose="020F0502020204030204" pitchFamily="34" charset="0"/>
              </a:rPr>
              <a:t>Gar-</a:t>
            </a:r>
            <a:r>
              <a:rPr lang="en-GB" altLang="en-US" sz="2800" dirty="0" err="1">
                <a:ea typeface="Times New Roman" panose="02020603050405020304" pitchFamily="18" charset="0"/>
                <a:cs typeface="Calibri" panose="020F0502020204030204" pitchFamily="34" charset="0"/>
              </a:rPr>
              <a:t>Etlik</a:t>
            </a:r>
            <a:r>
              <a:rPr lang="en-GB" altLang="en-US" sz="2800" dirty="0">
                <a:ea typeface="Times New Roman" panose="02020603050405020304" pitchFamily="18" charset="0"/>
                <a:cs typeface="Calibri" panose="020F0502020204030204" pitchFamily="34" charset="0"/>
              </a:rPr>
              <a:t>) </a:t>
            </a:r>
            <a:endParaRPr lang="en-GB" altLang="en-US" sz="2800" dirty="0"/>
          </a:p>
          <a:p>
            <a:pPr marL="0" indent="0">
              <a:spcBef>
                <a:spcPct val="0"/>
              </a:spcBef>
              <a:buFontTx/>
              <a:buNone/>
            </a:pPr>
            <a:r>
              <a:rPr lang="en-GB" altLang="en-US" sz="2800" dirty="0">
                <a:ea typeface="Times New Roman" panose="02020603050405020304" pitchFamily="18" charset="0"/>
                <a:cs typeface="Calibri" panose="020F0502020204030204" pitchFamily="34" charset="0"/>
              </a:rPr>
              <a:t>M7: </a:t>
            </a:r>
            <a:r>
              <a:rPr lang="tr-TR" altLang="en-US" sz="2800" dirty="0">
                <a:ea typeface="Times New Roman" panose="02020603050405020304" pitchFamily="18" charset="0"/>
                <a:cs typeface="Calibri" panose="020F0502020204030204" pitchFamily="34" charset="0"/>
              </a:rPr>
              <a:t>Havalimanı Metrosu (Gar-</a:t>
            </a:r>
            <a:r>
              <a:rPr lang="en-GB" altLang="en-US" sz="2800" dirty="0" err="1">
                <a:ea typeface="Times New Roman" panose="02020603050405020304" pitchFamily="18" charset="0"/>
                <a:cs typeface="Calibri" panose="020F0502020204030204" pitchFamily="34" charset="0"/>
              </a:rPr>
              <a:t>Esenboğa</a:t>
            </a:r>
            <a:r>
              <a:rPr lang="en-GB" altLang="en-US" sz="2800" dirty="0">
                <a:ea typeface="Times New Roman" panose="02020603050405020304" pitchFamily="18" charset="0"/>
                <a:cs typeface="Calibri" panose="020F0502020204030204" pitchFamily="34" charset="0"/>
              </a:rPr>
              <a:t>)</a:t>
            </a:r>
            <a:endParaRPr lang="tr-TR" altLang="en-US" sz="2800" dirty="0">
              <a:ea typeface="Times New Roman" panose="02020603050405020304" pitchFamily="18" charset="0"/>
              <a:cs typeface="Calibri" panose="020F0502020204030204" pitchFamily="34" charset="0"/>
            </a:endParaRPr>
          </a:p>
          <a:p>
            <a:pPr marL="0" indent="0">
              <a:spcBef>
                <a:spcPct val="0"/>
              </a:spcBef>
              <a:buFontTx/>
              <a:buNone/>
            </a:pPr>
            <a:r>
              <a:rPr lang="tr-TR" altLang="en-US" sz="2800" dirty="0">
                <a:ea typeface="Times New Roman" panose="02020603050405020304" pitchFamily="18" charset="0"/>
                <a:cs typeface="Calibri" panose="020F0502020204030204" pitchFamily="34" charset="0"/>
              </a:rPr>
              <a:t>METROBÜS HATLARI (FİKİR AŞAMASINDA)</a:t>
            </a:r>
            <a:r>
              <a:rPr lang="en-GB" altLang="en-US" sz="2800" dirty="0">
                <a:ea typeface="Times New Roman" panose="02020603050405020304" pitchFamily="18" charset="0"/>
                <a:cs typeface="Calibri" panose="020F0502020204030204" pitchFamily="34" charset="0"/>
              </a:rPr>
              <a:t> </a:t>
            </a:r>
            <a:endParaRPr lang="en-GB" altLang="en-US" sz="2800" dirty="0"/>
          </a:p>
        </p:txBody>
      </p:sp>
    </p:spTree>
    <p:extLst>
      <p:ext uri="{BB962C8B-B14F-4D97-AF65-F5344CB8AC3E}">
        <p14:creationId xmlns:p14="http://schemas.microsoft.com/office/powerpoint/2010/main" val="2697285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28270-1277-A430-2CE4-D8A186582280}"/>
              </a:ext>
            </a:extLst>
          </p:cNvPr>
          <p:cNvPicPr>
            <a:picLocks noChangeAspect="1"/>
          </p:cNvPicPr>
          <p:nvPr/>
        </p:nvPicPr>
        <p:blipFill rotWithShape="1">
          <a:blip r:embed="rId3">
            <a:extLst>
              <a:ext uri="{28A0092B-C50C-407E-A947-70E740481C1C}">
                <a14:useLocalDpi xmlns:a14="http://schemas.microsoft.com/office/drawing/2010/main" val="0"/>
              </a:ext>
            </a:extLst>
          </a:blip>
          <a:srcRect l="3247" t="3835" r="3413" b="4137"/>
          <a:stretch/>
        </p:blipFill>
        <p:spPr>
          <a:xfrm>
            <a:off x="45317" y="3149476"/>
            <a:ext cx="2316043" cy="1612596"/>
          </a:xfrm>
          <a:prstGeom prst="rect">
            <a:avLst/>
          </a:prstGeom>
        </p:spPr>
      </p:pic>
      <p:pic>
        <p:nvPicPr>
          <p:cNvPr id="3" name="Picture 2">
            <a:extLst>
              <a:ext uri="{FF2B5EF4-FFF2-40B4-BE49-F238E27FC236}">
                <a16:creationId xmlns:a16="http://schemas.microsoft.com/office/drawing/2014/main" id="{10A495EE-94E8-1245-FB50-1E958013B901}"/>
              </a:ext>
            </a:extLst>
          </p:cNvPr>
          <p:cNvPicPr>
            <a:picLocks noChangeAspect="1"/>
          </p:cNvPicPr>
          <p:nvPr/>
        </p:nvPicPr>
        <p:blipFill rotWithShape="1">
          <a:blip r:embed="rId4">
            <a:extLst>
              <a:ext uri="{28A0092B-C50C-407E-A947-70E740481C1C}">
                <a14:useLocalDpi xmlns:a14="http://schemas.microsoft.com/office/drawing/2010/main" val="0"/>
              </a:ext>
            </a:extLst>
          </a:blip>
          <a:srcRect l="9852" t="33281" r="3413" b="4137"/>
          <a:stretch/>
        </p:blipFill>
        <p:spPr>
          <a:xfrm>
            <a:off x="2432952" y="1154310"/>
            <a:ext cx="9616360" cy="4899992"/>
          </a:xfrm>
          <a:prstGeom prst="rect">
            <a:avLst/>
          </a:prstGeom>
        </p:spPr>
      </p:pic>
      <p:sp>
        <p:nvSpPr>
          <p:cNvPr id="4" name="Title 1">
            <a:extLst>
              <a:ext uri="{FF2B5EF4-FFF2-40B4-BE49-F238E27FC236}">
                <a16:creationId xmlns:a16="http://schemas.microsoft.com/office/drawing/2014/main" id="{32752B84-06FE-CF16-BB11-04EA8E22687B}"/>
              </a:ext>
            </a:extLst>
          </p:cNvPr>
          <p:cNvSpPr>
            <a:spLocks noGrp="1"/>
          </p:cNvSpPr>
          <p:nvPr>
            <p:ph type="title"/>
          </p:nvPr>
        </p:nvSpPr>
        <p:spPr>
          <a:xfrm>
            <a:off x="1" y="1381538"/>
            <a:ext cx="2494722" cy="1612595"/>
          </a:xfrm>
        </p:spPr>
        <p:txBody>
          <a:bodyPr/>
          <a:lstStyle/>
          <a:p>
            <a:pPr algn="l"/>
            <a:r>
              <a:rPr lang="tr-TR" sz="2400" dirty="0"/>
              <a:t>MEVCUT VE PLANLANAN RAYLI SİSTEM HATLARI</a:t>
            </a:r>
            <a:endParaRPr lang="en-GB" sz="2400" dirty="0"/>
          </a:p>
        </p:txBody>
      </p:sp>
    </p:spTree>
    <p:extLst>
      <p:ext uri="{BB962C8B-B14F-4D97-AF65-F5344CB8AC3E}">
        <p14:creationId xmlns:p14="http://schemas.microsoft.com/office/powerpoint/2010/main" val="3762986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BB5-F369-1EBC-96FB-A6CD3B311310}"/>
              </a:ext>
            </a:extLst>
          </p:cNvPr>
          <p:cNvSpPr>
            <a:spLocks noGrp="1"/>
          </p:cNvSpPr>
          <p:nvPr>
            <p:ph type="title"/>
          </p:nvPr>
        </p:nvSpPr>
        <p:spPr>
          <a:xfrm>
            <a:off x="255481" y="1385479"/>
            <a:ext cx="4386093" cy="3029797"/>
          </a:xfrm>
        </p:spPr>
        <p:txBody>
          <a:bodyPr>
            <a:normAutofit/>
          </a:bodyPr>
          <a:lstStyle/>
          <a:p>
            <a:pPr algn="l"/>
            <a:r>
              <a:rPr lang="tr-TR" sz="2400" b="1" dirty="0"/>
              <a:t>YOLCU YOĞUNLUĞU YÜKSEK ANCAK RAYLI SİSTEM HATTI OLMAYAN KORİDORLAR </a:t>
            </a:r>
            <a:br>
              <a:rPr lang="tr-TR" sz="2400" b="1" dirty="0"/>
            </a:br>
            <a:br>
              <a:rPr lang="tr-TR" sz="2400" b="1" dirty="0"/>
            </a:br>
            <a:r>
              <a:rPr lang="tr-TR" sz="2400" dirty="0"/>
              <a:t>Kaynak: Trafik Sayımları ve Toplu Taşıma Hat Verileri</a:t>
            </a:r>
            <a:endParaRPr lang="en-GB" sz="2400" dirty="0"/>
          </a:p>
        </p:txBody>
      </p:sp>
      <p:pic>
        <p:nvPicPr>
          <p:cNvPr id="3" name="Picture 2">
            <a:extLst>
              <a:ext uri="{FF2B5EF4-FFF2-40B4-BE49-F238E27FC236}">
                <a16:creationId xmlns:a16="http://schemas.microsoft.com/office/drawing/2014/main" id="{141006CC-0185-002B-9463-4EA5D1A04A56}"/>
              </a:ext>
            </a:extLst>
          </p:cNvPr>
          <p:cNvPicPr>
            <a:picLocks noChangeAspect="1"/>
          </p:cNvPicPr>
          <p:nvPr/>
        </p:nvPicPr>
        <p:blipFill rotWithShape="1">
          <a:blip r:embed="rId3">
            <a:extLst>
              <a:ext uri="{28A0092B-C50C-407E-A947-70E740481C1C}">
                <a14:useLocalDpi xmlns:a14="http://schemas.microsoft.com/office/drawing/2010/main" val="0"/>
              </a:ext>
            </a:extLst>
          </a:blip>
          <a:srcRect l="5357" r="25153"/>
          <a:stretch/>
        </p:blipFill>
        <p:spPr>
          <a:xfrm>
            <a:off x="3392933" y="3652187"/>
            <a:ext cx="2960375" cy="2366785"/>
          </a:xfrm>
          <a:prstGeom prst="rect">
            <a:avLst/>
          </a:prstGeom>
        </p:spPr>
      </p:pic>
      <p:pic>
        <p:nvPicPr>
          <p:cNvPr id="5" name="Resim 4" descr="harita, atlas, metin içeren bir resim&#10;&#10;Açıklama otomatik olarak oluşturuldu">
            <a:extLst>
              <a:ext uri="{FF2B5EF4-FFF2-40B4-BE49-F238E27FC236}">
                <a16:creationId xmlns:a16="http://schemas.microsoft.com/office/drawing/2014/main" id="{13AB66DD-B8AC-2FC8-B655-69F76A8ABE1E}"/>
              </a:ext>
            </a:extLst>
          </p:cNvPr>
          <p:cNvPicPr>
            <a:picLocks noChangeAspect="1"/>
          </p:cNvPicPr>
          <p:nvPr/>
        </p:nvPicPr>
        <p:blipFill>
          <a:blip r:embed="rId4"/>
          <a:stretch>
            <a:fillRect/>
          </a:stretch>
        </p:blipFill>
        <p:spPr>
          <a:xfrm>
            <a:off x="6458117" y="1187447"/>
            <a:ext cx="5625973" cy="4867154"/>
          </a:xfrm>
          <a:prstGeom prst="rect">
            <a:avLst/>
          </a:prstGeom>
        </p:spPr>
      </p:pic>
    </p:spTree>
    <p:extLst>
      <p:ext uri="{BB962C8B-B14F-4D97-AF65-F5344CB8AC3E}">
        <p14:creationId xmlns:p14="http://schemas.microsoft.com/office/powerpoint/2010/main" val="314830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1648B5-859E-54D9-2DC7-B73C5CB58B4A}"/>
              </a:ext>
            </a:extLst>
          </p:cNvPr>
          <p:cNvGraphicFramePr>
            <a:graphicFrameLocks noGrp="1"/>
          </p:cNvGraphicFramePr>
          <p:nvPr>
            <p:extLst>
              <p:ext uri="{D42A27DB-BD31-4B8C-83A1-F6EECF244321}">
                <p14:modId xmlns:p14="http://schemas.microsoft.com/office/powerpoint/2010/main" val="3914531771"/>
              </p:ext>
            </p:extLst>
          </p:nvPr>
        </p:nvGraphicFramePr>
        <p:xfrm>
          <a:off x="607544" y="1474076"/>
          <a:ext cx="10976912" cy="4558976"/>
        </p:xfrm>
        <a:graphic>
          <a:graphicData uri="http://schemas.openxmlformats.org/drawingml/2006/table">
            <a:tbl>
              <a:tblPr>
                <a:tableStyleId>{5C22544A-7EE6-4342-B048-85BDC9FD1C3A}</a:tableStyleId>
              </a:tblPr>
              <a:tblGrid>
                <a:gridCol w="10976912">
                  <a:extLst>
                    <a:ext uri="{9D8B030D-6E8A-4147-A177-3AD203B41FA5}">
                      <a16:colId xmlns:a16="http://schemas.microsoft.com/office/drawing/2014/main" val="34903956"/>
                    </a:ext>
                  </a:extLst>
                </a:gridCol>
              </a:tblGrid>
              <a:tr h="4558976">
                <a:tc>
                  <a:txBody>
                    <a:bodyPr/>
                    <a:lstStyle/>
                    <a:p>
                      <a:pPr marL="0" lvl="0" indent="0" algn="just">
                        <a:lnSpc>
                          <a:spcPct val="115000"/>
                        </a:lnSpc>
                        <a:buFont typeface="Symbol" panose="05050102010706020507" pitchFamily="18" charset="2"/>
                        <a:buNone/>
                      </a:pPr>
                      <a:r>
                        <a:rPr lang="tr-TR" sz="2400" b="1"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EGO OTOBÜS İŞLETMESİ DAİRE BAŞKANLIĞI YATIRIMLARI/ÖNLEMLERİ</a:t>
                      </a:r>
                      <a:endParaRPr lang="en-GB" sz="24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Araç filo yenilemesi, yeni elektrikli otobüs temini ve bisiklet taşıma aparatı temini.</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5 yılda 1000 araç yenileme hedefi.</a:t>
                      </a:r>
                      <a:r>
                        <a:rPr lang="tr-TR" sz="2000" dirty="0">
                          <a:solidFill>
                            <a:schemeClr val="dk1"/>
                          </a:solidFill>
                          <a:effectLst/>
                          <a:highlight>
                            <a:srgbClr val="FFFFFF"/>
                          </a:highlight>
                          <a:latin typeface="+mn-lt"/>
                          <a:ea typeface="Times New Roman" panose="02020603050405020304" pitchFamily="18" charset="0"/>
                          <a:cs typeface="Times New Roman" panose="02020603050405020304" pitchFamily="18" charset="0"/>
                        </a:rPr>
                        <a:t> </a:t>
                      </a: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Her yıl 200 otobüs alımı hedeflendi.</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%10 elektrikli otobüs alımı hedeflenmektedir.</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Altındağ ilçesinde yolculuğun fazla olduğu hatta metrobüs hattı planlanmaktadır.</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Yenikent-Ulus-Karapürçek Metrobüs hattı planlanmaktadır.</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Planlanan hatta lastikli taşımacılığının yeterli olmaması ve otobüs ile vatandaşı konforlu taşıma sağlanmadığı görülmektedir.</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Bu hatta 10 günlük test sürüşleri gerçekleşti.</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tr-TR" sz="200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Dikimevi-Mamak bölgelerinde yolculuk potansiyeli yüksek fakat otobüslerin yetersiz olduğu tespit edilmiştir. Bu hatlarda yolculuk sayılarının fazla olmasından dolayı yeni metro bağlantısının gerektiği düşünülmektedir.</a:t>
                      </a:r>
                      <a:endParaRPr lang="en-GB" sz="2000" dirty="0">
                        <a:effectLst/>
                        <a:highlight>
                          <a:srgbClr val="FFFFFF"/>
                        </a:highlight>
                        <a:latin typeface="+mn-lt"/>
                        <a:ea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164459254"/>
                  </a:ext>
                </a:extLst>
              </a:tr>
            </a:tbl>
          </a:graphicData>
        </a:graphic>
      </p:graphicFrame>
    </p:spTree>
    <p:extLst>
      <p:ext uri="{BB962C8B-B14F-4D97-AF65-F5344CB8AC3E}">
        <p14:creationId xmlns:p14="http://schemas.microsoft.com/office/powerpoint/2010/main" val="65183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0B29-09B9-E669-1465-8E1EDBBA3114}"/>
              </a:ext>
            </a:extLst>
          </p:cNvPr>
          <p:cNvSpPr>
            <a:spLocks noGrp="1"/>
          </p:cNvSpPr>
          <p:nvPr>
            <p:ph type="title"/>
          </p:nvPr>
        </p:nvSpPr>
        <p:spPr>
          <a:xfrm>
            <a:off x="807720" y="2586038"/>
            <a:ext cx="10576560" cy="1143000"/>
          </a:xfrm>
        </p:spPr>
        <p:txBody>
          <a:bodyPr/>
          <a:lstStyle/>
          <a:p>
            <a:r>
              <a:rPr lang="tr-TR" dirty="0"/>
              <a:t>KAHVE ARASI</a:t>
            </a:r>
            <a:endParaRPr lang="en-GB" dirty="0"/>
          </a:p>
        </p:txBody>
      </p:sp>
    </p:spTree>
    <p:extLst>
      <p:ext uri="{BB962C8B-B14F-4D97-AF65-F5344CB8AC3E}">
        <p14:creationId xmlns:p14="http://schemas.microsoft.com/office/powerpoint/2010/main" val="840728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4AFB-5DE0-A2FF-8CAE-963593DEC9F8}"/>
              </a:ext>
            </a:extLst>
          </p:cNvPr>
          <p:cNvSpPr>
            <a:spLocks noGrp="1"/>
          </p:cNvSpPr>
          <p:nvPr>
            <p:ph type="title"/>
          </p:nvPr>
        </p:nvSpPr>
        <p:spPr>
          <a:xfrm>
            <a:off x="237877" y="1284247"/>
            <a:ext cx="3429884" cy="662264"/>
          </a:xfrm>
        </p:spPr>
        <p:txBody>
          <a:bodyPr/>
          <a:lstStyle/>
          <a:p>
            <a:pPr algn="l"/>
            <a:r>
              <a:rPr lang="tr-TR" sz="3600" dirty="0"/>
              <a:t>SENARYOLAR</a:t>
            </a:r>
            <a:endParaRPr lang="en-GB" sz="3600" dirty="0"/>
          </a:p>
        </p:txBody>
      </p:sp>
      <p:sp>
        <p:nvSpPr>
          <p:cNvPr id="5" name="TextBox 4">
            <a:extLst>
              <a:ext uri="{FF2B5EF4-FFF2-40B4-BE49-F238E27FC236}">
                <a16:creationId xmlns:a16="http://schemas.microsoft.com/office/drawing/2014/main" id="{0B1DDE1E-45D6-C071-D6A2-16A7BF566402}"/>
              </a:ext>
            </a:extLst>
          </p:cNvPr>
          <p:cNvSpPr txBox="1"/>
          <p:nvPr/>
        </p:nvSpPr>
        <p:spPr>
          <a:xfrm>
            <a:off x="3226684" y="1335047"/>
            <a:ext cx="8727439" cy="4401205"/>
          </a:xfrm>
          <a:prstGeom prst="rect">
            <a:avLst/>
          </a:prstGeom>
          <a:noFill/>
        </p:spPr>
        <p:txBody>
          <a:bodyPr wrap="square">
            <a:spAutoFit/>
          </a:bodyPr>
          <a:lstStyle/>
          <a:p>
            <a:r>
              <a:rPr lang="tr-TR" sz="2800" kern="100" dirty="0">
                <a:latin typeface="Calibri" panose="020F0502020204030204" pitchFamily="34" charset="0"/>
                <a:ea typeface="Calibri" panose="020F0502020204030204" pitchFamily="34" charset="0"/>
                <a:cs typeface="Times New Roman" panose="02020603050405020304" pitchFamily="18" charset="0"/>
              </a:rPr>
              <a:t>SKUP Ankara Projesinde Olağan Durum (Baz) senaryosuna ek olarak, dünyada SKUP çalışmalarında kullanılan altı olası sürdürülebilir hareketlilik senaryosu seçilmiştir: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1. Baz Senaryo</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2. Üreten (Dairesel) Şehir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3. Dirençli Şehir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4. Yeşil Şehir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5. Düşük Karbonlu Şehir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6. Kompakt  Şehir </a:t>
            </a:r>
          </a:p>
          <a:p>
            <a:pPr marL="342900" indent="-342900">
              <a:buFont typeface="Symbol" panose="05050102010706020507" pitchFamily="18" charset="2"/>
              <a:buChar char=""/>
            </a:pPr>
            <a:r>
              <a:rPr lang="tr-TR" sz="2800" kern="100" dirty="0">
                <a:latin typeface="Calibri" panose="020F0502020204030204" pitchFamily="34" charset="0"/>
                <a:ea typeface="Calibri" panose="020F0502020204030204" pitchFamily="34" charset="0"/>
                <a:cs typeface="Times New Roman" panose="02020603050405020304" pitchFamily="18" charset="0"/>
              </a:rPr>
              <a:t>7. Aktif Hareketlilik Şehri</a:t>
            </a:r>
          </a:p>
        </p:txBody>
      </p:sp>
    </p:spTree>
    <p:extLst>
      <p:ext uri="{BB962C8B-B14F-4D97-AF65-F5344CB8AC3E}">
        <p14:creationId xmlns:p14="http://schemas.microsoft.com/office/powerpoint/2010/main" val="2235830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B376-BAD2-C9EC-78C0-5197AA86E6F1}"/>
              </a:ext>
            </a:extLst>
          </p:cNvPr>
          <p:cNvSpPr>
            <a:spLocks noGrp="1"/>
          </p:cNvSpPr>
          <p:nvPr>
            <p:ph type="title"/>
          </p:nvPr>
        </p:nvSpPr>
        <p:spPr>
          <a:xfrm>
            <a:off x="992588" y="1397759"/>
            <a:ext cx="10304228" cy="520493"/>
          </a:xfrm>
        </p:spPr>
        <p:txBody>
          <a:bodyPr/>
          <a:lstStyle/>
          <a:p>
            <a:pPr algn="l"/>
            <a:r>
              <a:rPr lang="tr-TR" sz="3600" dirty="0"/>
              <a:t>PROJEKSİYONLAR</a:t>
            </a:r>
            <a:endParaRPr lang="en-GB" sz="3600" dirty="0"/>
          </a:p>
        </p:txBody>
      </p:sp>
      <p:graphicFrame>
        <p:nvGraphicFramePr>
          <p:cNvPr id="3" name="Table 2">
            <a:extLst>
              <a:ext uri="{FF2B5EF4-FFF2-40B4-BE49-F238E27FC236}">
                <a16:creationId xmlns:a16="http://schemas.microsoft.com/office/drawing/2014/main" id="{5492756F-2464-099D-F2DD-AD6BC7FF09BA}"/>
              </a:ext>
            </a:extLst>
          </p:cNvPr>
          <p:cNvGraphicFramePr>
            <a:graphicFrameLocks noGrp="1"/>
          </p:cNvGraphicFramePr>
          <p:nvPr>
            <p:extLst>
              <p:ext uri="{D42A27DB-BD31-4B8C-83A1-F6EECF244321}">
                <p14:modId xmlns:p14="http://schemas.microsoft.com/office/powerpoint/2010/main" val="316145721"/>
              </p:ext>
            </p:extLst>
          </p:nvPr>
        </p:nvGraphicFramePr>
        <p:xfrm>
          <a:off x="843501" y="2332555"/>
          <a:ext cx="9635656" cy="2743200"/>
        </p:xfrm>
        <a:graphic>
          <a:graphicData uri="http://schemas.openxmlformats.org/drawingml/2006/table">
            <a:tbl>
              <a:tblPr/>
              <a:tblGrid>
                <a:gridCol w="4817828">
                  <a:extLst>
                    <a:ext uri="{9D8B030D-6E8A-4147-A177-3AD203B41FA5}">
                      <a16:colId xmlns:a16="http://schemas.microsoft.com/office/drawing/2014/main" val="3470933186"/>
                    </a:ext>
                  </a:extLst>
                </a:gridCol>
                <a:gridCol w="4817828">
                  <a:extLst>
                    <a:ext uri="{9D8B030D-6E8A-4147-A177-3AD203B41FA5}">
                      <a16:colId xmlns:a16="http://schemas.microsoft.com/office/drawing/2014/main" val="3701384953"/>
                    </a:ext>
                  </a:extLst>
                </a:gridCol>
              </a:tblGrid>
              <a:tr h="152400">
                <a:tc>
                  <a:txBody>
                    <a:bodyPr/>
                    <a:lstStyle/>
                    <a:p>
                      <a:pPr algn="l" rtl="0" fontAlgn="base"/>
                      <a:r>
                        <a:rPr lang="tr-TR" sz="2400" b="1" i="0" dirty="0">
                          <a:effectLst/>
                          <a:latin typeface="+mn-lt"/>
                        </a:rPr>
                        <a:t>NÜFUS PROJEKSİYONU</a:t>
                      </a:r>
                      <a:endParaRPr lang="en-GB" sz="2400" b="0" i="0" dirty="0">
                        <a:effectLst/>
                        <a:latin typeface="+mn-lt"/>
                      </a:endParaRPr>
                    </a:p>
                  </a:txBody>
                  <a:tcPr anchor="ctr">
                    <a:lnL>
                      <a:noFill/>
                    </a:lnL>
                    <a:lnR w="30480" cap="flat" cmpd="sng" algn="ctr">
                      <a:solidFill>
                        <a:srgbClr val="7F7F7F"/>
                      </a:solidFill>
                      <a:prstDash val="solid"/>
                      <a:round/>
                      <a:headEnd type="none" w="med" len="med"/>
                      <a:tailEnd type="none" w="med" len="med"/>
                    </a:lnR>
                    <a:lnT>
                      <a:noFill/>
                    </a:lnT>
                    <a:lnB>
                      <a:noFill/>
                    </a:lnB>
                    <a:noFill/>
                  </a:tcPr>
                </a:tc>
                <a:tc>
                  <a:txBody>
                    <a:bodyPr/>
                    <a:lstStyle/>
                    <a:p>
                      <a:pPr algn="l" rtl="0" fontAlgn="base"/>
                      <a:r>
                        <a:rPr lang="tr-TR" sz="2400" b="1" i="0" dirty="0">
                          <a:effectLst/>
                          <a:latin typeface="+mn-lt"/>
                        </a:rPr>
                        <a:t>KENTSEL ALAN PROJEKSİYONU</a:t>
                      </a:r>
                      <a:endParaRPr lang="en-GB" sz="2400" b="0" i="0" dirty="0">
                        <a:effectLst/>
                        <a:latin typeface="+mn-lt"/>
                      </a:endParaRPr>
                    </a:p>
                  </a:txBody>
                  <a:tcPr anchor="ctr">
                    <a:lnL w="30480" cap="flat" cmpd="sng" algn="ctr">
                      <a:solidFill>
                        <a:srgbClr val="7F7F7F"/>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91218694"/>
                  </a:ext>
                </a:extLst>
              </a:tr>
              <a:tr h="152400">
                <a:tc>
                  <a:txBody>
                    <a:bodyPr/>
                    <a:lstStyle/>
                    <a:p>
                      <a:pPr algn="just" rtl="0" fontAlgn="base"/>
                      <a:r>
                        <a:rPr lang="en-GB" sz="2400" b="0" i="0" dirty="0">
                          <a:effectLst/>
                          <a:latin typeface="+mn-lt"/>
                        </a:rPr>
                        <a:t>2022:  5,2 mi</a:t>
                      </a:r>
                      <a:r>
                        <a:rPr lang="tr-TR" sz="2400" b="0" i="0" dirty="0" err="1">
                          <a:effectLst/>
                          <a:latin typeface="+mn-lt"/>
                        </a:rPr>
                        <a:t>lyon</a:t>
                      </a:r>
                      <a:endParaRPr lang="tr-TR" sz="2400" b="0" i="0" dirty="0">
                        <a:effectLst/>
                        <a:latin typeface="+mn-lt"/>
                      </a:endParaRPr>
                    </a:p>
                    <a:p>
                      <a:pPr algn="just" rtl="0" fontAlgn="base"/>
                      <a:endParaRPr lang="en-GB" sz="2400" b="0" i="0" dirty="0">
                        <a:effectLst/>
                        <a:latin typeface="+mn-lt"/>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GB" sz="2400" b="0" i="0" dirty="0">
                          <a:effectLst/>
                          <a:latin typeface="+mn-lt"/>
                        </a:rPr>
                        <a:t>2030:  5,9 mi</a:t>
                      </a:r>
                      <a:r>
                        <a:rPr lang="tr-TR" sz="2400" b="0" i="0" dirty="0" err="1">
                          <a:effectLst/>
                          <a:latin typeface="+mn-lt"/>
                        </a:rPr>
                        <a:t>lyon</a:t>
                      </a:r>
                      <a:endParaRPr lang="en-GB" sz="2400" b="0" i="0" dirty="0">
                        <a:effectLst/>
                        <a:latin typeface="+mn-lt"/>
                      </a:endParaRPr>
                    </a:p>
                    <a:p>
                      <a:pPr algn="just" rtl="0" fontAlgn="base"/>
                      <a:endParaRPr lang="en-GB" sz="2400" b="0" i="0" dirty="0">
                        <a:effectLst/>
                        <a:latin typeface="+mn-lt"/>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GB" sz="2400" b="0" i="0" dirty="0">
                          <a:effectLst/>
                          <a:latin typeface="+mn-lt"/>
                        </a:rPr>
                        <a:t>2040:  7,0 mi</a:t>
                      </a:r>
                      <a:r>
                        <a:rPr lang="tr-TR" sz="2400" b="0" i="0" dirty="0" err="1">
                          <a:effectLst/>
                          <a:latin typeface="+mn-lt"/>
                        </a:rPr>
                        <a:t>lyon</a:t>
                      </a:r>
                      <a:endParaRPr lang="en-GB" sz="2400" b="0" i="0" dirty="0">
                        <a:effectLst/>
                        <a:latin typeface="+mn-lt"/>
                      </a:endParaRPr>
                    </a:p>
                    <a:p>
                      <a:pPr algn="just" rtl="0" fontAlgn="base"/>
                      <a:endParaRPr lang="en-GB" sz="2400" b="0" i="0" dirty="0">
                        <a:effectLst/>
                        <a:latin typeface="+mn-lt"/>
                      </a:endParaRPr>
                    </a:p>
                  </a:txBody>
                  <a:tcPr>
                    <a:lnL>
                      <a:noFill/>
                    </a:lnL>
                    <a:lnR w="30480" cap="flat" cmpd="sng" algn="ctr">
                      <a:solidFill>
                        <a:srgbClr val="7F7F7F"/>
                      </a:solidFill>
                      <a:prstDash val="solid"/>
                      <a:round/>
                      <a:headEnd type="none" w="med" len="med"/>
                      <a:tailEnd type="none" w="med" len="med"/>
                    </a:lnR>
                    <a:lnT>
                      <a:noFill/>
                    </a:lnT>
                    <a:lnB>
                      <a:noFill/>
                    </a:lnB>
                    <a:noFill/>
                  </a:tcPr>
                </a:tc>
                <a:tc>
                  <a:txBody>
                    <a:bodyPr/>
                    <a:lstStyle/>
                    <a:p>
                      <a:pPr algn="just" rtl="0" fontAlgn="base"/>
                      <a:r>
                        <a:rPr lang="en-GB" sz="2400" b="0" i="0" dirty="0">
                          <a:effectLst/>
                          <a:latin typeface="+mn-lt"/>
                        </a:rPr>
                        <a:t>2022: 103 800 ha </a:t>
                      </a:r>
                      <a:endParaRPr lang="tr-TR" sz="2400" b="0" i="0" dirty="0">
                        <a:effectLst/>
                        <a:latin typeface="+mn-lt"/>
                      </a:endParaRPr>
                    </a:p>
                    <a:p>
                      <a:pPr algn="just" rtl="0" fontAlgn="base"/>
                      <a:endParaRPr lang="en-GB" sz="2400" b="0" i="0" dirty="0">
                        <a:effectLst/>
                        <a:latin typeface="+mn-lt"/>
                      </a:endParaRPr>
                    </a:p>
                    <a:p>
                      <a:pPr algn="just" rtl="0" fontAlgn="base"/>
                      <a:r>
                        <a:rPr lang="en-GB" sz="2400" b="0" i="0" dirty="0">
                          <a:effectLst/>
                          <a:latin typeface="+mn-lt"/>
                        </a:rPr>
                        <a:t>2030: 127 700 ha </a:t>
                      </a:r>
                      <a:endParaRPr lang="tr-TR" sz="2400" b="0" i="0" dirty="0">
                        <a:effectLst/>
                        <a:latin typeface="+mn-lt"/>
                      </a:endParaRPr>
                    </a:p>
                    <a:p>
                      <a:pPr algn="just" rtl="0" fontAlgn="base"/>
                      <a:endParaRPr lang="en-GB" sz="2400" b="0" i="0" dirty="0">
                        <a:effectLst/>
                        <a:latin typeface="+mn-lt"/>
                      </a:endParaRPr>
                    </a:p>
                    <a:p>
                      <a:pPr algn="l" rtl="0" fontAlgn="base"/>
                      <a:r>
                        <a:rPr lang="en-GB" sz="2400" b="0" i="0" dirty="0">
                          <a:effectLst/>
                          <a:latin typeface="+mn-lt"/>
                        </a:rPr>
                        <a:t>2040:</a:t>
                      </a:r>
                      <a:r>
                        <a:rPr lang="en-GB" sz="2400" b="1" i="0" dirty="0">
                          <a:effectLst/>
                          <a:latin typeface="+mn-lt"/>
                        </a:rPr>
                        <a:t> </a:t>
                      </a:r>
                      <a:r>
                        <a:rPr lang="en-GB" sz="2400" b="0" i="0" dirty="0">
                          <a:effectLst/>
                          <a:latin typeface="+mn-lt"/>
                        </a:rPr>
                        <a:t>163 500 ha</a:t>
                      </a:r>
                      <a:r>
                        <a:rPr lang="en-GB" sz="2400" b="1" i="0" dirty="0">
                          <a:effectLst/>
                          <a:latin typeface="+mn-lt"/>
                        </a:rPr>
                        <a:t> </a:t>
                      </a:r>
                      <a:r>
                        <a:rPr lang="en-GB" sz="2400" b="0" i="0" dirty="0">
                          <a:effectLst/>
                          <a:latin typeface="+mn-lt"/>
                        </a:rPr>
                        <a:t> </a:t>
                      </a:r>
                    </a:p>
                  </a:txBody>
                  <a:tcPr>
                    <a:lnL w="30480" cap="flat" cmpd="sng" algn="ctr">
                      <a:solidFill>
                        <a:srgbClr val="7F7F7F"/>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32681445"/>
                  </a:ext>
                </a:extLst>
              </a:tr>
            </a:tbl>
          </a:graphicData>
        </a:graphic>
      </p:graphicFrame>
    </p:spTree>
    <p:extLst>
      <p:ext uri="{BB962C8B-B14F-4D97-AF65-F5344CB8AC3E}">
        <p14:creationId xmlns:p14="http://schemas.microsoft.com/office/powerpoint/2010/main" val="196017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F0FE-B73B-A557-83E8-E84FC619D242}"/>
              </a:ext>
            </a:extLst>
          </p:cNvPr>
          <p:cNvSpPr>
            <a:spLocks noGrp="1"/>
          </p:cNvSpPr>
          <p:nvPr>
            <p:ph type="title"/>
          </p:nvPr>
        </p:nvSpPr>
        <p:spPr>
          <a:xfrm>
            <a:off x="558800" y="1322518"/>
            <a:ext cx="11633200" cy="546259"/>
          </a:xfrm>
        </p:spPr>
        <p:txBody>
          <a:bodyPr>
            <a:noAutofit/>
          </a:bodyPr>
          <a:lstStyle/>
          <a:p>
            <a:r>
              <a:rPr lang="tr-TR" sz="3600" b="1" dirty="0"/>
              <a:t>Toplu Taşıma Kullanımını Etkileyen Faktörler ve Eğilimler</a:t>
            </a:r>
            <a:endParaRPr lang="lt-LT" sz="3600" b="1" dirty="0"/>
          </a:p>
        </p:txBody>
      </p:sp>
      <p:sp>
        <p:nvSpPr>
          <p:cNvPr id="3" name="Content Placeholder 4">
            <a:extLst>
              <a:ext uri="{FF2B5EF4-FFF2-40B4-BE49-F238E27FC236}">
                <a16:creationId xmlns:a16="http://schemas.microsoft.com/office/drawing/2014/main" id="{CFFBFEB7-AE8A-6069-5C5D-0751B27B3324}"/>
              </a:ext>
            </a:extLst>
          </p:cNvPr>
          <p:cNvSpPr txBox="1">
            <a:spLocks/>
          </p:cNvSpPr>
          <p:nvPr/>
        </p:nvSpPr>
        <p:spPr>
          <a:xfrm>
            <a:off x="944880" y="1858617"/>
            <a:ext cx="10534816" cy="4224132"/>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sz="2400" b="1" dirty="0"/>
              <a:t>DIŞSAL ETKENLER VE EĞİLİMLER</a:t>
            </a:r>
          </a:p>
          <a:p>
            <a:r>
              <a:rPr lang="tr-TR" sz="2000" dirty="0"/>
              <a:t>Kent çeperinde saçaklanma ve düşük yoğunluklu gelişme</a:t>
            </a:r>
          </a:p>
          <a:p>
            <a:r>
              <a:rPr lang="tr-TR" sz="2000" dirty="0"/>
              <a:t>Otomobil sahipliğinin artması ve arazi kullanımının bireyleri otomobil kullanımına yönelmesi</a:t>
            </a:r>
          </a:p>
          <a:p>
            <a:r>
              <a:rPr lang="tr-TR" sz="2000" dirty="0"/>
              <a:t>Toplu Taşıma Yatırım ve İşletme maliyetlerindeki artış (taşıma ücretlerinin artması ve bu nedenle toplu taşımanın rekabet edebilirliğinin zayıflaması</a:t>
            </a:r>
          </a:p>
          <a:p>
            <a:r>
              <a:rPr lang="tr-TR" sz="2000" dirty="0"/>
              <a:t>Belediye bütçesinin raylı sistem yatırımları için sınırlı olması. </a:t>
            </a:r>
          </a:p>
          <a:p>
            <a:r>
              <a:rPr lang="tr-TR" sz="2000" dirty="0"/>
              <a:t>Bireylerin zaman değerinin artması (zamana duyarlılık nedeniyle toplu taşıma tercihinin azalması)</a:t>
            </a:r>
          </a:p>
          <a:p>
            <a:r>
              <a:rPr lang="tr-TR" sz="2000" dirty="0"/>
              <a:t>Elektrikli taşıt teknolojilerinin gelişmesi ve yaygınlaşması (Teşvik sistemlerinin olması)</a:t>
            </a:r>
          </a:p>
          <a:p>
            <a:r>
              <a:rPr lang="tr-TR" sz="2000" dirty="0"/>
              <a:t>Bireylerin sürdürülebilir ulaşım bilinçlerinin artması</a:t>
            </a:r>
          </a:p>
          <a:p>
            <a:r>
              <a:rPr lang="tr-TR" sz="2000" dirty="0"/>
              <a:t>Raylı sistem koridorları çevresinde kullanım çeşitliliğinin ve konut yoğunluğunun artması (yolcu potansiyelinin artması)</a:t>
            </a:r>
          </a:p>
          <a:p>
            <a:pPr marL="0" indent="0">
              <a:buNone/>
            </a:pPr>
            <a:endParaRPr lang="tr-TR" sz="1600" dirty="0"/>
          </a:p>
          <a:p>
            <a:endParaRPr lang="tr-TR" dirty="0"/>
          </a:p>
        </p:txBody>
      </p:sp>
    </p:spTree>
    <p:extLst>
      <p:ext uri="{BB962C8B-B14F-4D97-AF65-F5344CB8AC3E}">
        <p14:creationId xmlns:p14="http://schemas.microsoft.com/office/powerpoint/2010/main" val="4053876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F0FE-B73B-A557-83E8-E84FC619D242}"/>
              </a:ext>
            </a:extLst>
          </p:cNvPr>
          <p:cNvSpPr>
            <a:spLocks noGrp="1"/>
          </p:cNvSpPr>
          <p:nvPr>
            <p:ph type="title"/>
          </p:nvPr>
        </p:nvSpPr>
        <p:spPr>
          <a:xfrm>
            <a:off x="92986" y="1378916"/>
            <a:ext cx="11623040" cy="546259"/>
          </a:xfrm>
        </p:spPr>
        <p:txBody>
          <a:bodyPr>
            <a:noAutofit/>
          </a:bodyPr>
          <a:lstStyle/>
          <a:p>
            <a:r>
              <a:rPr lang="tr-TR" sz="3600" b="1" dirty="0"/>
              <a:t>Toplu Taşıma Kullanımını Etkileyen Faktörler ve Eğilimler</a:t>
            </a:r>
            <a:endParaRPr lang="lt-LT" sz="3600" b="1" dirty="0"/>
          </a:p>
        </p:txBody>
      </p:sp>
      <p:sp>
        <p:nvSpPr>
          <p:cNvPr id="4" name="Content Placeholder 6">
            <a:extLst>
              <a:ext uri="{FF2B5EF4-FFF2-40B4-BE49-F238E27FC236}">
                <a16:creationId xmlns:a16="http://schemas.microsoft.com/office/drawing/2014/main" id="{F283A3BD-6AB3-EC8D-82EB-A034E3FB8D4A}"/>
              </a:ext>
            </a:extLst>
          </p:cNvPr>
          <p:cNvSpPr txBox="1">
            <a:spLocks/>
          </p:cNvSpPr>
          <p:nvPr/>
        </p:nvSpPr>
        <p:spPr>
          <a:xfrm>
            <a:off x="620312" y="1925175"/>
            <a:ext cx="10951376" cy="4070695"/>
          </a:xfrm>
          <a:prstGeom prst="rect">
            <a:avLst/>
          </a:prstGeom>
        </p:spPr>
        <p:txBody>
          <a:bodyPr>
            <a:normAutofit fontScale="925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tr-TR" sz="2400" b="1" dirty="0"/>
              <a:t>İÇSEL ETKENLER VE EĞİLİMLER</a:t>
            </a:r>
          </a:p>
          <a:p>
            <a:r>
              <a:rPr lang="tr-TR" sz="2200" dirty="0"/>
              <a:t>Toplu taşıma yolculuk süresinin uzun olması ve bu nedenle yeterince cazip olmaması (otobüs ve minibüs)</a:t>
            </a:r>
          </a:p>
          <a:p>
            <a:r>
              <a:rPr lang="tr-TR" sz="2200" dirty="0"/>
              <a:t>Yolculuk mesafelerinin uzaması (kentsel yayılma, kentsel kullanımların merkez dışına yayılması), toplu taşıma yolculuk sürelerinin de uzamasına neden olmaktadır. </a:t>
            </a:r>
          </a:p>
          <a:p>
            <a:r>
              <a:rPr lang="tr-TR" sz="2200" dirty="0"/>
              <a:t>Bireylerin yolculuk sürelerini azaltma eğilimleri (toplu taşımadan vaz geçerek otomobil kullanımına yönelme)</a:t>
            </a:r>
          </a:p>
          <a:p>
            <a:r>
              <a:rPr lang="tr-TR" sz="2200" dirty="0"/>
              <a:t>Raylı sistem yolcu sayısında artış eğilimi</a:t>
            </a:r>
          </a:p>
          <a:p>
            <a:r>
              <a:rPr lang="tr-TR" sz="2200" dirty="0"/>
              <a:t>Gelişen teknolojilerin toplu taşıma için fırsat ve avantajlar sağlaması (sürücüsüz ve </a:t>
            </a:r>
            <a:r>
              <a:rPr lang="tr-TR" sz="2200" dirty="0" err="1"/>
              <a:t>elektirkli</a:t>
            </a:r>
            <a:r>
              <a:rPr lang="tr-TR" sz="2200" dirty="0"/>
              <a:t> araçlar, ve raysız tramvay araçlar)</a:t>
            </a:r>
          </a:p>
          <a:p>
            <a:r>
              <a:rPr lang="tr-TR" sz="2200" dirty="0"/>
              <a:t>Akıllı ulaşım, yolcu bilgilendirme teknolojileri ve Kart kullanımının ve uygulamalarının yaygınlaşması. </a:t>
            </a:r>
          </a:p>
          <a:p>
            <a:pPr marL="0" indent="0">
              <a:buFont typeface="Arial" panose="020B0604020202020204" pitchFamily="34" charset="0"/>
              <a:buNone/>
            </a:pPr>
            <a:endParaRPr lang="lt-LT" sz="1600" dirty="0"/>
          </a:p>
          <a:p>
            <a:endParaRPr lang="lt-LT" dirty="0"/>
          </a:p>
        </p:txBody>
      </p:sp>
    </p:spTree>
    <p:extLst>
      <p:ext uri="{BB962C8B-B14F-4D97-AF65-F5344CB8AC3E}">
        <p14:creationId xmlns:p14="http://schemas.microsoft.com/office/powerpoint/2010/main" val="395560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7CC506-5F13-038A-0683-61EA32135E93}"/>
              </a:ext>
            </a:extLst>
          </p:cNvPr>
          <p:cNvSpPr txBox="1">
            <a:spLocks/>
          </p:cNvSpPr>
          <p:nvPr/>
        </p:nvSpPr>
        <p:spPr>
          <a:xfrm>
            <a:off x="819521" y="1958007"/>
            <a:ext cx="10552958" cy="4174435"/>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tr-TR" sz="2400" dirty="0"/>
              <a:t>Yeni raylı sistem hatlarının yapımı</a:t>
            </a:r>
          </a:p>
          <a:p>
            <a:pPr>
              <a:spcBef>
                <a:spcPts val="600"/>
              </a:spcBef>
            </a:pPr>
            <a:r>
              <a:rPr lang="tr-TR" sz="2400" dirty="0"/>
              <a:t>Metrobüs hatları yapımı</a:t>
            </a:r>
          </a:p>
          <a:p>
            <a:pPr>
              <a:spcBef>
                <a:spcPts val="600"/>
              </a:spcBef>
            </a:pPr>
            <a:r>
              <a:rPr lang="tr-TR" sz="2400" dirty="0"/>
              <a:t>Toplu taşıma öncelikli koridorlar (otobüs şeridi, sinyalize kavşaklarda geçiş önceliği)</a:t>
            </a:r>
          </a:p>
          <a:p>
            <a:pPr>
              <a:spcBef>
                <a:spcPts val="600"/>
              </a:spcBef>
            </a:pPr>
            <a:r>
              <a:rPr lang="tr-TR" sz="2400" dirty="0"/>
              <a:t>Otobüs filo yenileme ve elektrifikasyonu</a:t>
            </a:r>
            <a:endParaRPr lang="en-US" sz="2400" dirty="0"/>
          </a:p>
          <a:p>
            <a:pPr>
              <a:spcBef>
                <a:spcPts val="600"/>
              </a:spcBef>
            </a:pPr>
            <a:r>
              <a:rPr lang="tr-TR" sz="2400" dirty="0"/>
              <a:t>Otobüs  güzergah ve sefer sistemlerinin düzenlenmesi, reorganizasyonu</a:t>
            </a:r>
          </a:p>
          <a:p>
            <a:pPr>
              <a:spcBef>
                <a:spcPts val="600"/>
              </a:spcBef>
            </a:pPr>
            <a:r>
              <a:rPr lang="tr-TR" sz="2400" dirty="0"/>
              <a:t>Toplu taşımanın erişilebilirliğinin arttırılması (yeni hatlar, yeni duraklar, duraklara yaya erişimi, bilgi ve ödeme teknolojileri)</a:t>
            </a:r>
          </a:p>
          <a:p>
            <a:pPr>
              <a:spcBef>
                <a:spcPts val="600"/>
              </a:spcBef>
            </a:pPr>
            <a:r>
              <a:rPr lang="tr-TR" sz="2400" dirty="0"/>
              <a:t>Bilet fiyatlarının zamansal ayarlanması (zirve saatte yüksek, diğer saatlerde indirimli)</a:t>
            </a:r>
          </a:p>
        </p:txBody>
      </p:sp>
      <p:sp>
        <p:nvSpPr>
          <p:cNvPr id="5" name="Title 1">
            <a:extLst>
              <a:ext uri="{FF2B5EF4-FFF2-40B4-BE49-F238E27FC236}">
                <a16:creationId xmlns:a16="http://schemas.microsoft.com/office/drawing/2014/main" id="{8AB70394-0258-783C-6E03-70C3C228C6A6}"/>
              </a:ext>
            </a:extLst>
          </p:cNvPr>
          <p:cNvSpPr txBox="1">
            <a:spLocks/>
          </p:cNvSpPr>
          <p:nvPr/>
        </p:nvSpPr>
        <p:spPr bwMode="auto">
          <a:xfrm>
            <a:off x="699051" y="1329559"/>
            <a:ext cx="11396869" cy="74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tr-TR" sz="2800" b="1" dirty="0"/>
              <a:t>TOPLU TAŞIMA SİSTEMİ İYİLEŞTİRME:YATIRIM, DÜZENLEME VE ÖNLEMLER</a:t>
            </a:r>
            <a:endParaRPr lang="en-GB" sz="2800" b="1" dirty="0"/>
          </a:p>
        </p:txBody>
      </p:sp>
    </p:spTree>
    <p:extLst>
      <p:ext uri="{BB962C8B-B14F-4D97-AF65-F5344CB8AC3E}">
        <p14:creationId xmlns:p14="http://schemas.microsoft.com/office/powerpoint/2010/main" val="191958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8C30F6A-50F0-A3FB-43EC-BFD2A7D7D93F}"/>
              </a:ext>
            </a:extLst>
          </p:cNvPr>
          <p:cNvGraphicFramePr>
            <a:graphicFrameLocks noGrp="1"/>
          </p:cNvGraphicFramePr>
          <p:nvPr>
            <p:extLst>
              <p:ext uri="{D42A27DB-BD31-4B8C-83A1-F6EECF244321}">
                <p14:modId xmlns:p14="http://schemas.microsoft.com/office/powerpoint/2010/main" val="2445301874"/>
              </p:ext>
            </p:extLst>
          </p:nvPr>
        </p:nvGraphicFramePr>
        <p:xfrm>
          <a:off x="1056289" y="1634421"/>
          <a:ext cx="10079422" cy="4354270"/>
        </p:xfrm>
        <a:graphic>
          <a:graphicData uri="http://schemas.openxmlformats.org/drawingml/2006/table">
            <a:tbl>
              <a:tblPr bandRow="1">
                <a:tableStyleId>{5C22544A-7EE6-4342-B048-85BDC9FD1C3A}</a:tableStyleId>
              </a:tblPr>
              <a:tblGrid>
                <a:gridCol w="1624212">
                  <a:extLst>
                    <a:ext uri="{9D8B030D-6E8A-4147-A177-3AD203B41FA5}">
                      <a16:colId xmlns:a16="http://schemas.microsoft.com/office/drawing/2014/main" val="3040694434"/>
                    </a:ext>
                  </a:extLst>
                </a:gridCol>
                <a:gridCol w="8455210">
                  <a:extLst>
                    <a:ext uri="{9D8B030D-6E8A-4147-A177-3AD203B41FA5}">
                      <a16:colId xmlns:a16="http://schemas.microsoft.com/office/drawing/2014/main" val="2787401942"/>
                    </a:ext>
                  </a:extLst>
                </a:gridCol>
              </a:tblGrid>
              <a:tr h="246960">
                <a:tc>
                  <a:txBody>
                    <a:bodyPr/>
                    <a:lstStyle/>
                    <a:p>
                      <a:pPr marL="182880" algn="ctr">
                        <a:lnSpc>
                          <a:spcPct val="115000"/>
                        </a:lnSpc>
                        <a:spcBef>
                          <a:spcPts val="600"/>
                        </a:spcBef>
                        <a:spcAft>
                          <a:spcPts val="1000"/>
                        </a:spcAft>
                      </a:pPr>
                      <a:r>
                        <a:rPr lang="tr-TR" sz="1800" b="1" dirty="0">
                          <a:effectLst/>
                          <a:latin typeface="+mn-lt"/>
                        </a:rPr>
                        <a:t>Saat</a:t>
                      </a:r>
                      <a:endParaRPr lang="en-GB" sz="1800" b="1"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b="1" dirty="0">
                          <a:solidFill>
                            <a:srgbClr val="000000"/>
                          </a:solidFill>
                          <a:effectLst/>
                          <a:latin typeface="+mn-lt"/>
                          <a:ea typeface="Source Sans Pro" panose="020B0503030403020204" pitchFamily="34" charset="0"/>
                          <a:cs typeface="Source Sans Pro" panose="020B0503030403020204" pitchFamily="34" charset="0"/>
                        </a:rPr>
                        <a:t>Gündem</a:t>
                      </a:r>
                      <a:endParaRPr lang="en-GB" sz="1800" b="1"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2326849854"/>
                  </a:ext>
                </a:extLst>
              </a:tr>
              <a:tr h="311832">
                <a:tc>
                  <a:txBody>
                    <a:bodyPr/>
                    <a:lstStyle/>
                    <a:p>
                      <a:pPr marL="182880" algn="r">
                        <a:lnSpc>
                          <a:spcPct val="115000"/>
                        </a:lnSpc>
                        <a:spcBef>
                          <a:spcPts val="600"/>
                        </a:spcBef>
                        <a:spcAft>
                          <a:spcPts val="1000"/>
                        </a:spcAft>
                      </a:pPr>
                      <a:r>
                        <a:rPr lang="en-GB" sz="1800">
                          <a:effectLst/>
                          <a:latin typeface="+mn-lt"/>
                        </a:rPr>
                        <a:t>09:30-10:00</a:t>
                      </a:r>
                      <a:endParaRPr lang="en-GB" sz="180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tc>
                  <a:txBody>
                    <a:bodyPr/>
                    <a:lstStyle/>
                    <a:p>
                      <a:pPr marL="182880">
                        <a:lnSpc>
                          <a:spcPct val="100000"/>
                        </a:lnSpc>
                        <a:spcBef>
                          <a:spcPts val="0"/>
                        </a:spcBef>
                        <a:spcAft>
                          <a:spcPts val="600"/>
                        </a:spcAft>
                      </a:pPr>
                      <a:r>
                        <a:rPr lang="tr-TR" sz="1800" dirty="0">
                          <a:solidFill>
                            <a:srgbClr val="000000"/>
                          </a:solidFill>
                          <a:effectLst/>
                          <a:latin typeface="+mn-lt"/>
                          <a:ea typeface="Source Sans Pro" panose="020B0503030403020204" pitchFamily="34" charset="0"/>
                          <a:cs typeface="Source Sans Pro" panose="020B0503030403020204" pitchFamily="34" charset="0"/>
                        </a:rPr>
                        <a:t>Kayıt</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extLst>
                  <a:ext uri="{0D108BD9-81ED-4DB2-BD59-A6C34878D82A}">
                    <a16:rowId xmlns:a16="http://schemas.microsoft.com/office/drawing/2014/main" val="626529601"/>
                  </a:ext>
                </a:extLst>
              </a:tr>
              <a:tr h="311832">
                <a:tc>
                  <a:txBody>
                    <a:bodyPr/>
                    <a:lstStyle/>
                    <a:p>
                      <a:pPr marL="182880" algn="r">
                        <a:lnSpc>
                          <a:spcPct val="115000"/>
                        </a:lnSpc>
                        <a:spcBef>
                          <a:spcPts val="600"/>
                        </a:spcBef>
                        <a:spcAft>
                          <a:spcPts val="1000"/>
                        </a:spcAft>
                      </a:pPr>
                      <a:r>
                        <a:rPr lang="en-GB" sz="1800" dirty="0">
                          <a:effectLst/>
                          <a:latin typeface="+mn-lt"/>
                        </a:rPr>
                        <a:t>10:00-10:05</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dirty="0">
                          <a:effectLst/>
                          <a:latin typeface="+mn-lt"/>
                        </a:rPr>
                        <a:t>Çalıştay Gündemi</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1493208173"/>
                  </a:ext>
                </a:extLst>
              </a:tr>
              <a:tr h="519693">
                <a:tc>
                  <a:txBody>
                    <a:bodyPr/>
                    <a:lstStyle/>
                    <a:p>
                      <a:pPr marL="182880" algn="r">
                        <a:lnSpc>
                          <a:spcPct val="115000"/>
                        </a:lnSpc>
                        <a:spcBef>
                          <a:spcPts val="600"/>
                        </a:spcBef>
                        <a:spcAft>
                          <a:spcPts val="1000"/>
                        </a:spcAft>
                      </a:pPr>
                      <a:r>
                        <a:rPr lang="en-GB" sz="1800" dirty="0">
                          <a:effectLst/>
                          <a:latin typeface="+mn-lt"/>
                        </a:rPr>
                        <a:t>10:05-11:00</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tc>
                  <a:txBody>
                    <a:bodyPr/>
                    <a:lstStyle/>
                    <a:p>
                      <a:pPr marL="182880">
                        <a:lnSpc>
                          <a:spcPct val="100000"/>
                        </a:lnSpc>
                        <a:spcBef>
                          <a:spcPts val="0"/>
                        </a:spcBef>
                        <a:spcAft>
                          <a:spcPts val="600"/>
                        </a:spcAft>
                      </a:pPr>
                      <a:r>
                        <a:rPr lang="tr-TR" sz="1800" dirty="0">
                          <a:effectLst/>
                          <a:latin typeface="+mn-lt"/>
                        </a:rPr>
                        <a:t>Mevcut Toplu Taşıma Projelerinin, Yatırımlarının ve Tedbirlerinin Değerlendirilmesi,</a:t>
                      </a:r>
                    </a:p>
                    <a:p>
                      <a:pPr marL="182880">
                        <a:lnSpc>
                          <a:spcPct val="100000"/>
                        </a:lnSpc>
                        <a:spcBef>
                          <a:spcPts val="0"/>
                        </a:spcBef>
                        <a:spcAft>
                          <a:spcPts val="600"/>
                        </a:spcAft>
                      </a:pPr>
                      <a:r>
                        <a:rPr lang="tr-TR" sz="1800" dirty="0">
                          <a:effectLst/>
                          <a:latin typeface="+mn-lt"/>
                        </a:rPr>
                        <a:t>Mevcut Durum Analizi Girdileri</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extLst>
                  <a:ext uri="{0D108BD9-81ED-4DB2-BD59-A6C34878D82A}">
                    <a16:rowId xmlns:a16="http://schemas.microsoft.com/office/drawing/2014/main" val="1386959494"/>
                  </a:ext>
                </a:extLst>
              </a:tr>
              <a:tr h="311832">
                <a:tc>
                  <a:txBody>
                    <a:bodyPr/>
                    <a:lstStyle/>
                    <a:p>
                      <a:pPr marL="182880" algn="r">
                        <a:lnSpc>
                          <a:spcPct val="115000"/>
                        </a:lnSpc>
                        <a:spcBef>
                          <a:spcPts val="600"/>
                        </a:spcBef>
                        <a:spcAft>
                          <a:spcPts val="1000"/>
                        </a:spcAft>
                      </a:pPr>
                      <a:r>
                        <a:rPr lang="en-GB" sz="1800" dirty="0">
                          <a:effectLst/>
                          <a:latin typeface="+mn-lt"/>
                        </a:rPr>
                        <a:t>11.00-11:15</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dirty="0">
                          <a:effectLst/>
                          <a:latin typeface="+mn-lt"/>
                        </a:rPr>
                        <a:t>Ara</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46660370"/>
                  </a:ext>
                </a:extLst>
              </a:tr>
              <a:tr h="311832">
                <a:tc>
                  <a:txBody>
                    <a:bodyPr/>
                    <a:lstStyle/>
                    <a:p>
                      <a:pPr marL="182880" algn="r">
                        <a:lnSpc>
                          <a:spcPct val="115000"/>
                        </a:lnSpc>
                        <a:spcBef>
                          <a:spcPts val="600"/>
                        </a:spcBef>
                        <a:spcAft>
                          <a:spcPts val="1000"/>
                        </a:spcAft>
                      </a:pPr>
                      <a:r>
                        <a:rPr lang="en-GB" sz="1800">
                          <a:effectLst/>
                          <a:latin typeface="+mn-lt"/>
                        </a:rPr>
                        <a:t>11:15-12:30</a:t>
                      </a:r>
                      <a:endParaRPr lang="en-GB" sz="180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tc>
                  <a:txBody>
                    <a:bodyPr/>
                    <a:lstStyle/>
                    <a:p>
                      <a:pPr marL="182880">
                        <a:lnSpc>
                          <a:spcPct val="100000"/>
                        </a:lnSpc>
                        <a:spcBef>
                          <a:spcPts val="0"/>
                        </a:spcBef>
                        <a:spcAft>
                          <a:spcPts val="600"/>
                        </a:spcAft>
                      </a:pPr>
                      <a:r>
                        <a:rPr lang="tr-TR" sz="1800" dirty="0">
                          <a:effectLst/>
                          <a:latin typeface="+mn-lt"/>
                        </a:rPr>
                        <a:t>Toplu Taşımada Alternatif Politika Tedbirleri: Baz Senaryo, SUMP Taslak Senaryolar</a:t>
                      </a:r>
                    </a:p>
                  </a:txBody>
                  <a:tcPr marL="53567" marR="53567" marT="0" marB="0" anchor="ctr"/>
                </a:tc>
                <a:extLst>
                  <a:ext uri="{0D108BD9-81ED-4DB2-BD59-A6C34878D82A}">
                    <a16:rowId xmlns:a16="http://schemas.microsoft.com/office/drawing/2014/main" val="2092286446"/>
                  </a:ext>
                </a:extLst>
              </a:tr>
              <a:tr h="311832">
                <a:tc>
                  <a:txBody>
                    <a:bodyPr/>
                    <a:lstStyle/>
                    <a:p>
                      <a:pPr marL="182880" algn="r">
                        <a:lnSpc>
                          <a:spcPct val="115000"/>
                        </a:lnSpc>
                        <a:spcBef>
                          <a:spcPts val="600"/>
                        </a:spcBef>
                        <a:spcAft>
                          <a:spcPts val="1000"/>
                        </a:spcAft>
                      </a:pPr>
                      <a:r>
                        <a:rPr lang="en-GB" sz="1800" dirty="0">
                          <a:effectLst/>
                          <a:latin typeface="+mn-lt"/>
                        </a:rPr>
                        <a:t>12:30-13:30</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dirty="0">
                          <a:effectLst/>
                          <a:latin typeface="+mn-lt"/>
                        </a:rPr>
                        <a:t>Öğlen Arası</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2284780035"/>
                  </a:ext>
                </a:extLst>
              </a:tr>
              <a:tr h="519693">
                <a:tc>
                  <a:txBody>
                    <a:bodyPr/>
                    <a:lstStyle/>
                    <a:p>
                      <a:pPr marL="182880" algn="r">
                        <a:lnSpc>
                          <a:spcPct val="115000"/>
                        </a:lnSpc>
                        <a:spcBef>
                          <a:spcPts val="600"/>
                        </a:spcBef>
                        <a:spcAft>
                          <a:spcPts val="1000"/>
                        </a:spcAft>
                      </a:pPr>
                      <a:r>
                        <a:rPr lang="en-GB" sz="1800">
                          <a:effectLst/>
                          <a:latin typeface="+mn-lt"/>
                        </a:rPr>
                        <a:t>13:30-14:45</a:t>
                      </a:r>
                      <a:endParaRPr lang="en-GB" sz="180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tc>
                  <a:txBody>
                    <a:bodyPr/>
                    <a:lstStyle/>
                    <a:p>
                      <a:pPr marL="182880">
                        <a:lnSpc>
                          <a:spcPct val="100000"/>
                        </a:lnSpc>
                        <a:spcBef>
                          <a:spcPts val="0"/>
                        </a:spcBef>
                        <a:spcAft>
                          <a:spcPts val="600"/>
                        </a:spcAft>
                      </a:pPr>
                      <a:r>
                        <a:rPr lang="tr-TR" sz="1800" dirty="0">
                          <a:effectLst/>
                          <a:latin typeface="+mn-lt"/>
                        </a:rPr>
                        <a:t>Yuvarlak Masa Tartışma Gruplarının Önerileri: </a:t>
                      </a:r>
                    </a:p>
                    <a:p>
                      <a:pPr marL="182880">
                        <a:lnSpc>
                          <a:spcPct val="100000"/>
                        </a:lnSpc>
                        <a:spcBef>
                          <a:spcPts val="0"/>
                        </a:spcBef>
                        <a:spcAft>
                          <a:spcPts val="600"/>
                        </a:spcAft>
                      </a:pPr>
                      <a:r>
                        <a:rPr lang="tr-TR" sz="1800" dirty="0">
                          <a:effectLst/>
                          <a:latin typeface="+mn-lt"/>
                        </a:rPr>
                        <a:t>Güzergahlar, Teknolojiler, Ücretlendirme, Erişilebilirlik ve Hizmet Düzeyi</a:t>
                      </a:r>
                    </a:p>
                  </a:txBody>
                  <a:tcPr marL="53567" marR="53567" marT="0" marB="0" anchor="ctr"/>
                </a:tc>
                <a:extLst>
                  <a:ext uri="{0D108BD9-81ED-4DB2-BD59-A6C34878D82A}">
                    <a16:rowId xmlns:a16="http://schemas.microsoft.com/office/drawing/2014/main" val="1380855646"/>
                  </a:ext>
                </a:extLst>
              </a:tr>
              <a:tr h="311832">
                <a:tc>
                  <a:txBody>
                    <a:bodyPr/>
                    <a:lstStyle/>
                    <a:p>
                      <a:pPr marL="182880" algn="r">
                        <a:lnSpc>
                          <a:spcPct val="115000"/>
                        </a:lnSpc>
                        <a:spcBef>
                          <a:spcPts val="600"/>
                        </a:spcBef>
                        <a:spcAft>
                          <a:spcPts val="1000"/>
                        </a:spcAft>
                      </a:pPr>
                      <a:r>
                        <a:rPr lang="en-GB" sz="1800" dirty="0">
                          <a:effectLst/>
                          <a:latin typeface="+mn-lt"/>
                        </a:rPr>
                        <a:t>14:45-15:00</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dirty="0">
                          <a:effectLst/>
                          <a:latin typeface="+mn-lt"/>
                        </a:rPr>
                        <a:t>Ara</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3019273840"/>
                  </a:ext>
                </a:extLst>
              </a:tr>
              <a:tr h="519693">
                <a:tc>
                  <a:txBody>
                    <a:bodyPr/>
                    <a:lstStyle/>
                    <a:p>
                      <a:pPr marL="182880" algn="r">
                        <a:lnSpc>
                          <a:spcPct val="115000"/>
                        </a:lnSpc>
                        <a:spcBef>
                          <a:spcPts val="600"/>
                        </a:spcBef>
                        <a:spcAft>
                          <a:spcPts val="1000"/>
                        </a:spcAft>
                      </a:pPr>
                      <a:r>
                        <a:rPr lang="en-GB" sz="1800">
                          <a:effectLst/>
                          <a:latin typeface="+mn-lt"/>
                        </a:rPr>
                        <a:t>15:00-15:50</a:t>
                      </a:r>
                      <a:endParaRPr lang="en-GB" sz="180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tc>
                <a:tc>
                  <a:txBody>
                    <a:bodyPr/>
                    <a:lstStyle/>
                    <a:p>
                      <a:pPr marL="182880">
                        <a:lnSpc>
                          <a:spcPct val="100000"/>
                        </a:lnSpc>
                        <a:spcBef>
                          <a:spcPts val="0"/>
                        </a:spcBef>
                        <a:spcAft>
                          <a:spcPts val="600"/>
                        </a:spcAft>
                      </a:pPr>
                      <a:r>
                        <a:rPr lang="tr-TR" sz="1800" dirty="0">
                          <a:effectLst/>
                          <a:latin typeface="+mn-lt"/>
                        </a:rPr>
                        <a:t>Tartışma ve Alternatifler Üzerine  Ortak Yaklaşım Geliştirme:</a:t>
                      </a:r>
                    </a:p>
                    <a:p>
                      <a:pPr marL="182880">
                        <a:lnSpc>
                          <a:spcPct val="100000"/>
                        </a:lnSpc>
                        <a:spcBef>
                          <a:spcPts val="0"/>
                        </a:spcBef>
                        <a:spcAft>
                          <a:spcPts val="600"/>
                        </a:spcAft>
                      </a:pPr>
                      <a:r>
                        <a:rPr lang="tr-TR" sz="1800" dirty="0">
                          <a:effectLst/>
                          <a:latin typeface="+mn-lt"/>
                        </a:rPr>
                        <a:t>Güzergahlar, Teknolojiler, Ücretlendirme, Erişilebilirlik ve Hizmet Düzeyi</a:t>
                      </a:r>
                    </a:p>
                  </a:txBody>
                  <a:tcPr marL="53567" marR="53567" marT="0" marB="0" anchor="ctr"/>
                </a:tc>
                <a:extLst>
                  <a:ext uri="{0D108BD9-81ED-4DB2-BD59-A6C34878D82A}">
                    <a16:rowId xmlns:a16="http://schemas.microsoft.com/office/drawing/2014/main" val="3089127138"/>
                  </a:ext>
                </a:extLst>
              </a:tr>
              <a:tr h="311832">
                <a:tc>
                  <a:txBody>
                    <a:bodyPr/>
                    <a:lstStyle/>
                    <a:p>
                      <a:pPr marL="182880" algn="r">
                        <a:lnSpc>
                          <a:spcPct val="115000"/>
                        </a:lnSpc>
                        <a:spcBef>
                          <a:spcPts val="600"/>
                        </a:spcBef>
                        <a:spcAft>
                          <a:spcPts val="1000"/>
                        </a:spcAft>
                      </a:pPr>
                      <a:r>
                        <a:rPr lang="en-GB" sz="1800" dirty="0">
                          <a:effectLst/>
                          <a:latin typeface="+mn-lt"/>
                        </a:rPr>
                        <a:t>15:50-16:00</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tc>
                  <a:txBody>
                    <a:bodyPr/>
                    <a:lstStyle/>
                    <a:p>
                      <a:pPr marL="182880">
                        <a:lnSpc>
                          <a:spcPct val="100000"/>
                        </a:lnSpc>
                        <a:spcBef>
                          <a:spcPts val="0"/>
                        </a:spcBef>
                        <a:spcAft>
                          <a:spcPts val="600"/>
                        </a:spcAft>
                      </a:pPr>
                      <a:r>
                        <a:rPr lang="tr-TR" sz="1800" dirty="0">
                          <a:effectLst/>
                          <a:latin typeface="+mn-lt"/>
                        </a:rPr>
                        <a:t>Sorular ve Öneriler</a:t>
                      </a:r>
                      <a:endParaRPr lang="en-GB" sz="1800" dirty="0">
                        <a:solidFill>
                          <a:srgbClr val="000000"/>
                        </a:solidFill>
                        <a:effectLst/>
                        <a:latin typeface="+mn-lt"/>
                        <a:ea typeface="Source Sans Pro" panose="020B0503030403020204" pitchFamily="34" charset="0"/>
                        <a:cs typeface="Source Sans Pro" panose="020B0503030403020204" pitchFamily="34" charset="0"/>
                      </a:endParaRPr>
                    </a:p>
                  </a:txBody>
                  <a:tcPr marL="53567" marR="53567" marT="0" marB="0" anchor="ctr">
                    <a:noFill/>
                  </a:tcPr>
                </a:tc>
                <a:extLst>
                  <a:ext uri="{0D108BD9-81ED-4DB2-BD59-A6C34878D82A}">
                    <a16:rowId xmlns:a16="http://schemas.microsoft.com/office/drawing/2014/main" val="321327691"/>
                  </a:ext>
                </a:extLst>
              </a:tr>
            </a:tbl>
          </a:graphicData>
        </a:graphic>
      </p:graphicFrame>
      <p:sp>
        <p:nvSpPr>
          <p:cNvPr id="4" name="Title 1">
            <a:extLst>
              <a:ext uri="{FF2B5EF4-FFF2-40B4-BE49-F238E27FC236}">
                <a16:creationId xmlns:a16="http://schemas.microsoft.com/office/drawing/2014/main" id="{36F669B1-94EA-BEBF-2852-01551083423A}"/>
              </a:ext>
            </a:extLst>
          </p:cNvPr>
          <p:cNvSpPr>
            <a:spLocks noGrp="1"/>
          </p:cNvSpPr>
          <p:nvPr>
            <p:ph type="title"/>
          </p:nvPr>
        </p:nvSpPr>
        <p:spPr>
          <a:xfrm>
            <a:off x="1056288" y="1125673"/>
            <a:ext cx="2342895" cy="349434"/>
          </a:xfrm>
        </p:spPr>
        <p:txBody>
          <a:bodyPr>
            <a:normAutofit fontScale="90000"/>
          </a:bodyPr>
          <a:lstStyle/>
          <a:p>
            <a:r>
              <a:rPr lang="tr-TR" sz="4400" b="1" dirty="0"/>
              <a:t>GÜNDEM</a:t>
            </a:r>
            <a:endParaRPr lang="lt-LT" sz="4400" b="1" dirty="0"/>
          </a:p>
        </p:txBody>
      </p:sp>
    </p:spTree>
    <p:extLst>
      <p:ext uri="{BB962C8B-B14F-4D97-AF65-F5344CB8AC3E}">
        <p14:creationId xmlns:p14="http://schemas.microsoft.com/office/powerpoint/2010/main" val="366645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084C829-ACE7-9C90-75A3-1861EC0971A5}"/>
              </a:ext>
            </a:extLst>
          </p:cNvPr>
          <p:cNvSpPr txBox="1">
            <a:spLocks/>
          </p:cNvSpPr>
          <p:nvPr/>
        </p:nvSpPr>
        <p:spPr>
          <a:xfrm>
            <a:off x="728869" y="1808921"/>
            <a:ext cx="10515600" cy="428376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tr-TR" sz="2600" dirty="0"/>
              <a:t>Talebe duyarlı toplu taşıma güzergahları (sabit ve dinamik güzergahlar), ile otomobil kullanıcılarının toplu taşımaya yönlendirilmesi. </a:t>
            </a:r>
            <a:endParaRPr lang="en-US" sz="2600" dirty="0"/>
          </a:p>
          <a:p>
            <a:pPr>
              <a:spcBef>
                <a:spcPts val="600"/>
              </a:spcBef>
            </a:pPr>
            <a:r>
              <a:rPr lang="tr-TR" sz="2600" dirty="0"/>
              <a:t>Anlık bilgilendirme sistemleri (sefer, güzergah, süre)</a:t>
            </a:r>
            <a:endParaRPr lang="en-US" sz="2600" dirty="0"/>
          </a:p>
          <a:p>
            <a:pPr>
              <a:spcBef>
                <a:spcPts val="600"/>
              </a:spcBef>
            </a:pPr>
            <a:r>
              <a:rPr lang="tr-TR" sz="2600" dirty="0"/>
              <a:t>Elektronik bilet sisteminin tüm araçlarda uygulanması</a:t>
            </a:r>
            <a:endParaRPr lang="en-US" sz="2600" dirty="0"/>
          </a:p>
          <a:p>
            <a:pPr>
              <a:spcBef>
                <a:spcPts val="600"/>
              </a:spcBef>
            </a:pPr>
            <a:r>
              <a:rPr lang="tr-TR" sz="2600" dirty="0"/>
              <a:t>Türler arası (ve araçlar arasında) aktarmada ödeme kolaylığı (ödeme ve erişimin iyileştirilmesi)</a:t>
            </a:r>
            <a:endParaRPr lang="en-US" sz="2600" dirty="0"/>
          </a:p>
          <a:p>
            <a:pPr>
              <a:spcBef>
                <a:spcPts val="600"/>
              </a:spcBef>
            </a:pPr>
            <a:r>
              <a:rPr lang="tr-TR" sz="2600" dirty="0"/>
              <a:t>Yaya, bisiklet, scooter, tekerlekli sandalye erişim olanaklarının iyileştirilmesi</a:t>
            </a:r>
          </a:p>
          <a:p>
            <a:pPr>
              <a:spcBef>
                <a:spcPts val="600"/>
              </a:spcBef>
            </a:pPr>
            <a:r>
              <a:rPr lang="tr-TR" sz="2600" dirty="0"/>
              <a:t>Türler arası aktarmanın arttırılması (par et devam et olanakları)</a:t>
            </a:r>
            <a:endParaRPr lang="lt-LT" sz="2600" dirty="0"/>
          </a:p>
          <a:p>
            <a:pPr>
              <a:spcBef>
                <a:spcPts val="600"/>
              </a:spcBef>
            </a:pPr>
            <a:r>
              <a:rPr lang="tr-TR" sz="2600" dirty="0"/>
              <a:t>Birden fazla ulaşım türü arasında aktarma merkezleri (raylı, otobüs, minibüs, otomobil)</a:t>
            </a:r>
            <a:endParaRPr lang="en-US" sz="2600" dirty="0"/>
          </a:p>
          <a:p>
            <a:r>
              <a:rPr lang="tr-TR" sz="2600" dirty="0"/>
              <a:t>Hizmet Olarak Hareketlilik (</a:t>
            </a:r>
            <a:r>
              <a:rPr lang="lt-LT" sz="2600" dirty="0"/>
              <a:t>Mobility as a Service (MaaS)</a:t>
            </a:r>
            <a:r>
              <a:rPr lang="tr-TR" sz="2600" dirty="0"/>
              <a:t>)</a:t>
            </a:r>
            <a:endParaRPr lang="en-US" sz="2600" dirty="0"/>
          </a:p>
          <a:p>
            <a:endParaRPr lang="en-GB" dirty="0"/>
          </a:p>
        </p:txBody>
      </p:sp>
      <p:sp>
        <p:nvSpPr>
          <p:cNvPr id="3" name="Title 1">
            <a:extLst>
              <a:ext uri="{FF2B5EF4-FFF2-40B4-BE49-F238E27FC236}">
                <a16:creationId xmlns:a16="http://schemas.microsoft.com/office/drawing/2014/main" id="{736F297B-02EB-F738-8881-0D86A2D5793A}"/>
              </a:ext>
            </a:extLst>
          </p:cNvPr>
          <p:cNvSpPr>
            <a:spLocks noGrp="1"/>
          </p:cNvSpPr>
          <p:nvPr>
            <p:ph type="title"/>
          </p:nvPr>
        </p:nvSpPr>
        <p:spPr>
          <a:xfrm>
            <a:off x="450573" y="1140716"/>
            <a:ext cx="11396869" cy="747720"/>
          </a:xfrm>
        </p:spPr>
        <p:txBody>
          <a:bodyPr>
            <a:noAutofit/>
          </a:bodyPr>
          <a:lstStyle/>
          <a:p>
            <a:r>
              <a:rPr lang="tr-TR" sz="2800" b="1" dirty="0"/>
              <a:t>TOPLU TAŞIMA SİSTEMİ İYİLEŞTİRME:YATIRIM, DÜZENLEME VE ÖNLEMLER</a:t>
            </a:r>
            <a:endParaRPr lang="en-GB" sz="2800" b="1" dirty="0"/>
          </a:p>
        </p:txBody>
      </p:sp>
    </p:spTree>
    <p:extLst>
      <p:ext uri="{BB962C8B-B14F-4D97-AF65-F5344CB8AC3E}">
        <p14:creationId xmlns:p14="http://schemas.microsoft.com/office/powerpoint/2010/main" val="4241729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37170-D03B-20FD-82A2-6FE83E1B3208}"/>
              </a:ext>
            </a:extLst>
          </p:cNvPr>
          <p:cNvSpPr>
            <a:spLocks noGrp="1"/>
          </p:cNvSpPr>
          <p:nvPr>
            <p:ph type="title"/>
          </p:nvPr>
        </p:nvSpPr>
        <p:spPr>
          <a:xfrm>
            <a:off x="609600" y="2441369"/>
            <a:ext cx="10972800" cy="1143000"/>
          </a:xfrm>
        </p:spPr>
        <p:txBody>
          <a:bodyPr/>
          <a:lstStyle/>
          <a:p>
            <a:r>
              <a:rPr lang="tr-TR" dirty="0"/>
              <a:t>YEMEK ARASI</a:t>
            </a:r>
            <a:endParaRPr lang="en-GB" dirty="0"/>
          </a:p>
        </p:txBody>
      </p:sp>
    </p:spTree>
    <p:extLst>
      <p:ext uri="{BB962C8B-B14F-4D97-AF65-F5344CB8AC3E}">
        <p14:creationId xmlns:p14="http://schemas.microsoft.com/office/powerpoint/2010/main" val="2031823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8F01-830B-C8AE-4057-BA8F3FB51449}"/>
              </a:ext>
            </a:extLst>
          </p:cNvPr>
          <p:cNvSpPr>
            <a:spLocks noGrp="1"/>
          </p:cNvSpPr>
          <p:nvPr>
            <p:ph type="title"/>
          </p:nvPr>
        </p:nvSpPr>
        <p:spPr>
          <a:xfrm>
            <a:off x="745434" y="1050925"/>
            <a:ext cx="4472609" cy="706930"/>
          </a:xfrm>
        </p:spPr>
        <p:txBody>
          <a:bodyPr>
            <a:normAutofit/>
          </a:bodyPr>
          <a:lstStyle/>
          <a:p>
            <a:pPr algn="l"/>
            <a:r>
              <a:rPr lang="tr-TR" sz="3600" b="1" dirty="0">
                <a:latin typeface="+mn-lt"/>
              </a:rPr>
              <a:t>ÇALIŞTAY GRUPLARI</a:t>
            </a:r>
            <a:endParaRPr lang="en-GB" sz="3600" b="1" dirty="0"/>
          </a:p>
        </p:txBody>
      </p:sp>
      <p:sp>
        <p:nvSpPr>
          <p:cNvPr id="3" name="Content Placeholder 2">
            <a:extLst>
              <a:ext uri="{FF2B5EF4-FFF2-40B4-BE49-F238E27FC236}">
                <a16:creationId xmlns:a16="http://schemas.microsoft.com/office/drawing/2014/main" id="{99C2728E-5400-C560-1014-1FA5549AD3ED}"/>
              </a:ext>
            </a:extLst>
          </p:cNvPr>
          <p:cNvSpPr txBox="1">
            <a:spLocks/>
          </p:cNvSpPr>
          <p:nvPr/>
        </p:nvSpPr>
        <p:spPr>
          <a:xfrm>
            <a:off x="838200" y="2186609"/>
            <a:ext cx="10515600" cy="2913537"/>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400" dirty="0"/>
              <a:t>RAYLI SİSTEMLER</a:t>
            </a:r>
          </a:p>
          <a:p>
            <a:r>
              <a:rPr lang="tr-TR" sz="2400" dirty="0"/>
              <a:t>EGO OTOBÜSLERİ</a:t>
            </a:r>
          </a:p>
          <a:p>
            <a:r>
              <a:rPr lang="tr-TR" sz="2400" dirty="0"/>
              <a:t>ÖZEL HALK OTOBÜSLERİ</a:t>
            </a:r>
          </a:p>
          <a:p>
            <a:r>
              <a:rPr lang="tr-TR" sz="2400" dirty="0"/>
              <a:t>MİNİBÜSLER VE ÖZEL TOPLU TAŞIMA HATLARI</a:t>
            </a:r>
          </a:p>
          <a:p>
            <a:r>
              <a:rPr lang="tr-TR" sz="2400" dirty="0"/>
              <a:t>OKUL VE PERSONEL SERVİSLERİ, HAVAALANI SERVİSLERİ</a:t>
            </a:r>
          </a:p>
          <a:p>
            <a:r>
              <a:rPr lang="tr-TR" sz="2400" dirty="0"/>
              <a:t>İLÇELER ARASI TOPLU TAŞIMA HATLARI</a:t>
            </a:r>
          </a:p>
          <a:p>
            <a:r>
              <a:rPr lang="tr-TR" sz="2400" dirty="0"/>
              <a:t>YENİ SİSTEMLER VE TEKNOLOJİLER (METROBÜS VD.)</a:t>
            </a:r>
          </a:p>
          <a:p>
            <a:endParaRPr lang="tr-TR" sz="2400" dirty="0"/>
          </a:p>
          <a:p>
            <a:endParaRPr lang="en-GB" sz="2400" dirty="0"/>
          </a:p>
        </p:txBody>
      </p:sp>
    </p:spTree>
    <p:extLst>
      <p:ext uri="{BB962C8B-B14F-4D97-AF65-F5344CB8AC3E}">
        <p14:creationId xmlns:p14="http://schemas.microsoft.com/office/powerpoint/2010/main" val="4097590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25F34-4795-F79F-24EB-8C7BF3841BD2}"/>
              </a:ext>
            </a:extLst>
          </p:cNvPr>
          <p:cNvSpPr txBox="1"/>
          <p:nvPr/>
        </p:nvSpPr>
        <p:spPr>
          <a:xfrm>
            <a:off x="901975" y="1316142"/>
            <a:ext cx="6097656" cy="523220"/>
          </a:xfrm>
          <a:prstGeom prst="rect">
            <a:avLst/>
          </a:prstGeom>
          <a:noFill/>
        </p:spPr>
        <p:txBody>
          <a:bodyPr wrap="square">
            <a:spAutoFit/>
          </a:bodyPr>
          <a:lstStyle/>
          <a:p>
            <a:pPr marL="0" indent="0">
              <a:buFont typeface="Arial" panose="020B0604020202020204" pitchFamily="34" charset="0"/>
              <a:buNone/>
            </a:pPr>
            <a:r>
              <a:rPr lang="tr-TR" sz="2800" b="1" dirty="0"/>
              <a:t>TARTIŞMA KONULARI</a:t>
            </a:r>
          </a:p>
        </p:txBody>
      </p:sp>
      <p:sp>
        <p:nvSpPr>
          <p:cNvPr id="5" name="TextBox 4">
            <a:extLst>
              <a:ext uri="{FF2B5EF4-FFF2-40B4-BE49-F238E27FC236}">
                <a16:creationId xmlns:a16="http://schemas.microsoft.com/office/drawing/2014/main" id="{75504929-471B-B996-A63C-EDC307F6ECD9}"/>
              </a:ext>
            </a:extLst>
          </p:cNvPr>
          <p:cNvSpPr txBox="1"/>
          <p:nvPr/>
        </p:nvSpPr>
        <p:spPr>
          <a:xfrm>
            <a:off x="901975" y="2056177"/>
            <a:ext cx="7685434" cy="3046988"/>
          </a:xfrm>
          <a:prstGeom prst="rect">
            <a:avLst/>
          </a:prstGeom>
          <a:noFill/>
        </p:spPr>
        <p:txBody>
          <a:bodyPr wrap="square">
            <a:spAutoFit/>
          </a:bodyPr>
          <a:lstStyle/>
          <a:p>
            <a:pPr marL="342900" indent="-342900">
              <a:buFont typeface="Arial" panose="020B0604020202020204" pitchFamily="34" charset="0"/>
              <a:buChar char="•"/>
            </a:pPr>
            <a:r>
              <a:rPr lang="tr-TR" sz="2400" dirty="0"/>
              <a:t>Yeni Güzergahlar, Güzergah Değişiklikleri</a:t>
            </a:r>
          </a:p>
          <a:p>
            <a:pPr marL="342900" indent="-342900">
              <a:buFont typeface="Arial" panose="020B0604020202020204" pitchFamily="34" charset="0"/>
              <a:buChar char="•"/>
            </a:pPr>
            <a:r>
              <a:rPr lang="tr-TR" sz="2400" dirty="0"/>
              <a:t>Erişilebilirlik</a:t>
            </a:r>
          </a:p>
          <a:p>
            <a:pPr marL="342900" indent="-342900">
              <a:buFont typeface="Arial" panose="020B0604020202020204" pitchFamily="34" charset="0"/>
              <a:buChar char="•"/>
            </a:pPr>
            <a:r>
              <a:rPr lang="tr-TR" sz="2400" dirty="0"/>
              <a:t>Hizmet Düzeyi</a:t>
            </a:r>
          </a:p>
          <a:p>
            <a:pPr marL="342900" indent="-342900">
              <a:buFont typeface="Arial" panose="020B0604020202020204" pitchFamily="34" charset="0"/>
              <a:buChar char="•"/>
            </a:pPr>
            <a:r>
              <a:rPr lang="tr-TR" sz="2400" dirty="0"/>
              <a:t>Filo Yenileme, Araç İhtiyacı</a:t>
            </a:r>
          </a:p>
          <a:p>
            <a:pPr marL="342900" indent="-342900">
              <a:buFont typeface="Arial" panose="020B0604020202020204" pitchFamily="34" charset="0"/>
              <a:buChar char="•"/>
            </a:pPr>
            <a:r>
              <a:rPr lang="tr-TR" sz="2400" dirty="0"/>
              <a:t>Elektrifikasyon</a:t>
            </a:r>
          </a:p>
          <a:p>
            <a:pPr marL="342900" indent="-342900">
              <a:buFont typeface="Arial" panose="020B0604020202020204" pitchFamily="34" charset="0"/>
              <a:buChar char="•"/>
            </a:pPr>
            <a:r>
              <a:rPr lang="tr-TR" sz="2400" dirty="0"/>
              <a:t>Ücretlendirme (Mesafe, zaman aralığı, yolcu grupları)</a:t>
            </a:r>
          </a:p>
          <a:p>
            <a:pPr marL="342900" indent="-342900">
              <a:buFont typeface="Arial" panose="020B0604020202020204" pitchFamily="34" charset="0"/>
              <a:buChar char="•"/>
            </a:pPr>
            <a:r>
              <a:rPr lang="tr-TR" sz="2400" dirty="0"/>
              <a:t>Ödeme Sistemi (Akıllı Kart)</a:t>
            </a:r>
          </a:p>
          <a:p>
            <a:pPr marL="342900" indent="-342900">
              <a:buFont typeface="Arial" panose="020B0604020202020204" pitchFamily="34" charset="0"/>
              <a:buChar char="•"/>
            </a:pPr>
            <a:r>
              <a:rPr lang="tr-TR" sz="2400" dirty="0"/>
              <a:t>Yolcu Bilgilendirme Teknolojileri</a:t>
            </a:r>
          </a:p>
        </p:txBody>
      </p:sp>
    </p:spTree>
    <p:extLst>
      <p:ext uri="{BB962C8B-B14F-4D97-AF65-F5344CB8AC3E}">
        <p14:creationId xmlns:p14="http://schemas.microsoft.com/office/powerpoint/2010/main" val="2676153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708E-5EB3-267A-9C61-1C5F86EE808B}"/>
              </a:ext>
            </a:extLst>
          </p:cNvPr>
          <p:cNvSpPr>
            <a:spLocks noGrp="1"/>
          </p:cNvSpPr>
          <p:nvPr>
            <p:ph type="title"/>
          </p:nvPr>
        </p:nvSpPr>
        <p:spPr>
          <a:xfrm>
            <a:off x="765313" y="802448"/>
            <a:ext cx="4472610" cy="896116"/>
          </a:xfrm>
        </p:spPr>
        <p:txBody>
          <a:bodyPr/>
          <a:lstStyle/>
          <a:p>
            <a:pPr algn="l"/>
            <a:r>
              <a:rPr lang="tr-TR" sz="3600" b="1" dirty="0">
                <a:latin typeface="+mn-lt"/>
              </a:rPr>
              <a:t>TARTIŞMA SORULARI</a:t>
            </a:r>
            <a:endParaRPr lang="en-GB" sz="3600" b="1" dirty="0"/>
          </a:p>
        </p:txBody>
      </p:sp>
      <p:sp>
        <p:nvSpPr>
          <p:cNvPr id="3" name="Content Placeholder 2">
            <a:extLst>
              <a:ext uri="{FF2B5EF4-FFF2-40B4-BE49-F238E27FC236}">
                <a16:creationId xmlns:a16="http://schemas.microsoft.com/office/drawing/2014/main" id="{98C7DDAD-A914-0126-42F8-674F0B9638F2}"/>
              </a:ext>
            </a:extLst>
          </p:cNvPr>
          <p:cNvSpPr txBox="1">
            <a:spLocks/>
          </p:cNvSpPr>
          <p:nvPr/>
        </p:nvSpPr>
        <p:spPr>
          <a:xfrm>
            <a:off x="838200" y="1513794"/>
            <a:ext cx="10515600" cy="4566824"/>
          </a:xfrm>
          <a:prstGeom prst="rect">
            <a:avLst/>
          </a:prstGeom>
        </p:spPr>
        <p:txBody>
          <a:bodyPr>
            <a:normAutofit fontScale="70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t>2040 yılına raylı sistem yatırımlarının öncelik sırası ne olmalıdır?</a:t>
            </a:r>
          </a:p>
          <a:p>
            <a:r>
              <a:rPr lang="tr-TR" dirty="0"/>
              <a:t>Kentte yeni aktarma merkezleri nerelerde planlanmalıdır?</a:t>
            </a:r>
            <a:endParaRPr lang="en-GB" dirty="0"/>
          </a:p>
          <a:p>
            <a:r>
              <a:rPr lang="tr-TR" dirty="0"/>
              <a:t>Hangi yeni sistem ve araçlar (Metrobüs) hangi güzergahlar için değerlendirilmelidir?</a:t>
            </a:r>
          </a:p>
          <a:p>
            <a:r>
              <a:rPr lang="tr-TR" dirty="0"/>
              <a:t>Özel araçların (ÖHO, minibüs, ÖTA, ilçe hatları, servis) elektrifikasyon politikası nasıl uygulanabilir ve hangi düzeye ulaştırılabilir?</a:t>
            </a:r>
          </a:p>
          <a:p>
            <a:r>
              <a:rPr lang="tr-TR" dirty="0"/>
              <a:t>Toplu taşıma hatlarına erişilebilirlik düzeyi hangi önlemlerle/yatırımlarla iyileştirilebilir?</a:t>
            </a:r>
          </a:p>
          <a:p>
            <a:r>
              <a:rPr lang="tr-TR" dirty="0"/>
              <a:t>Toplu taşıma sistemlerinde hizmet düzeyi hangi önlemlerle/yatırımlarla iyileştirilebilir?</a:t>
            </a:r>
          </a:p>
          <a:p>
            <a:r>
              <a:rPr lang="tr-TR" dirty="0"/>
              <a:t>Toplu taşıma kullanım oranını arttırmak için hangi önlem ve yatırımlara öncelik verilmesi gerekir?</a:t>
            </a:r>
          </a:p>
          <a:p>
            <a:r>
              <a:rPr lang="tr-TR" dirty="0"/>
              <a:t>2040 yılına kadar EGO otobüs hatları için ek araç ihtiyacı ne kadardır?</a:t>
            </a:r>
          </a:p>
          <a:p>
            <a:r>
              <a:rPr lang="tr-TR" dirty="0"/>
              <a:t>2040 yılına kadar elektrikli araçların oranı hangi düzeye ulaştırılabilir?</a:t>
            </a:r>
          </a:p>
          <a:p>
            <a:r>
              <a:rPr lang="tr-TR" dirty="0"/>
              <a:t>Raylı sistem dışındaki toplu taşıma araçlarına binişte zaman kaybı hangi önlemlerle ve teknolojilerle azaltılabilir?</a:t>
            </a:r>
          </a:p>
          <a:p>
            <a:r>
              <a:rPr lang="tr-TR" dirty="0"/>
              <a:t>Tartışma gruplarının ekleyeceği diğer sorular.</a:t>
            </a:r>
          </a:p>
        </p:txBody>
      </p:sp>
    </p:spTree>
    <p:extLst>
      <p:ext uri="{BB962C8B-B14F-4D97-AF65-F5344CB8AC3E}">
        <p14:creationId xmlns:p14="http://schemas.microsoft.com/office/powerpoint/2010/main" val="168827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9CC2245-7AFA-90B8-64B0-8319CA554014}"/>
              </a:ext>
            </a:extLst>
          </p:cNvPr>
          <p:cNvSpPr txBox="1">
            <a:spLocks/>
          </p:cNvSpPr>
          <p:nvPr/>
        </p:nvSpPr>
        <p:spPr>
          <a:xfrm>
            <a:off x="3235187" y="3011556"/>
            <a:ext cx="5721626" cy="834887"/>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b="1" dirty="0"/>
              <a:t>KATILIMINIZ İÇİN TEŞEKKÜRLER</a:t>
            </a:r>
          </a:p>
        </p:txBody>
      </p:sp>
    </p:spTree>
    <p:extLst>
      <p:ext uri="{BB962C8B-B14F-4D97-AF65-F5344CB8AC3E}">
        <p14:creationId xmlns:p14="http://schemas.microsoft.com/office/powerpoint/2010/main" val="221734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9653-7443-2B74-9FF0-8959A0E74AA6}"/>
              </a:ext>
            </a:extLst>
          </p:cNvPr>
          <p:cNvSpPr>
            <a:spLocks noGrp="1"/>
          </p:cNvSpPr>
          <p:nvPr>
            <p:ph type="title"/>
          </p:nvPr>
        </p:nvSpPr>
        <p:spPr>
          <a:xfrm>
            <a:off x="381000" y="1328187"/>
            <a:ext cx="10293626" cy="550310"/>
          </a:xfrm>
        </p:spPr>
        <p:txBody>
          <a:bodyPr/>
          <a:lstStyle/>
          <a:p>
            <a:pPr algn="l"/>
            <a:r>
              <a:rPr lang="tr-TR" sz="3600" b="1" dirty="0"/>
              <a:t>HANEHALKI ANKETİ SONUÇLARI: TÜREL DAĞILIM</a:t>
            </a:r>
            <a:endParaRPr lang="en-GB" sz="3600" b="1" dirty="0"/>
          </a:p>
        </p:txBody>
      </p:sp>
      <p:graphicFrame>
        <p:nvGraphicFramePr>
          <p:cNvPr id="4" name="Grafik 303">
            <a:extLst>
              <a:ext uri="{FF2B5EF4-FFF2-40B4-BE49-F238E27FC236}">
                <a16:creationId xmlns:a16="http://schemas.microsoft.com/office/drawing/2014/main" id="{98614938-C99B-FD45-5647-3E6EE5141598}"/>
              </a:ext>
            </a:extLst>
          </p:cNvPr>
          <p:cNvGraphicFramePr/>
          <p:nvPr>
            <p:extLst>
              <p:ext uri="{D42A27DB-BD31-4B8C-83A1-F6EECF244321}">
                <p14:modId xmlns:p14="http://schemas.microsoft.com/office/powerpoint/2010/main" val="2172198532"/>
              </p:ext>
            </p:extLst>
          </p:nvPr>
        </p:nvGraphicFramePr>
        <p:xfrm>
          <a:off x="2837517" y="1950432"/>
          <a:ext cx="6515091" cy="39987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916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1ED-A69A-D477-EF62-C3C0A048560C}"/>
              </a:ext>
            </a:extLst>
          </p:cNvPr>
          <p:cNvSpPr>
            <a:spLocks noGrp="1"/>
          </p:cNvSpPr>
          <p:nvPr>
            <p:ph type="title"/>
          </p:nvPr>
        </p:nvSpPr>
        <p:spPr>
          <a:xfrm>
            <a:off x="231913" y="1308308"/>
            <a:ext cx="4625721" cy="1574040"/>
          </a:xfrm>
        </p:spPr>
        <p:txBody>
          <a:bodyPr/>
          <a:lstStyle/>
          <a:p>
            <a:pPr algn="l"/>
            <a:r>
              <a:rPr lang="tr-TR" sz="3600" dirty="0"/>
              <a:t>EGO OTOBÜS HATLARI</a:t>
            </a:r>
            <a:endParaRPr lang="en-GB" sz="3600" dirty="0"/>
          </a:p>
        </p:txBody>
      </p:sp>
      <p:pic>
        <p:nvPicPr>
          <p:cNvPr id="3" name="Picture 2">
            <a:extLst>
              <a:ext uri="{FF2B5EF4-FFF2-40B4-BE49-F238E27FC236}">
                <a16:creationId xmlns:a16="http://schemas.microsoft.com/office/drawing/2014/main" id="{AB979829-2AE6-0952-DCB8-8EA4F5DB5571}"/>
              </a:ext>
            </a:extLst>
          </p:cNvPr>
          <p:cNvPicPr>
            <a:picLocks noChangeAspect="1"/>
          </p:cNvPicPr>
          <p:nvPr/>
        </p:nvPicPr>
        <p:blipFill rotWithShape="1">
          <a:blip r:embed="rId2">
            <a:extLst>
              <a:ext uri="{28A0092B-C50C-407E-A947-70E740481C1C}">
                <a14:useLocalDpi xmlns:a14="http://schemas.microsoft.com/office/drawing/2010/main" val="0"/>
              </a:ext>
            </a:extLst>
          </a:blip>
          <a:srcRect l="22740" t="19028" r="21720" b="27330"/>
          <a:stretch/>
        </p:blipFill>
        <p:spPr bwMode="auto">
          <a:xfrm>
            <a:off x="5130413" y="1309372"/>
            <a:ext cx="6905516" cy="4684112"/>
          </a:xfrm>
          <a:prstGeom prst="rect">
            <a:avLst/>
          </a:prstGeom>
          <a:noFill/>
        </p:spPr>
      </p:pic>
      <p:pic>
        <p:nvPicPr>
          <p:cNvPr id="4" name="Resim 3" descr="harita, metin, atlas içeren bir resim&#10;&#10;Açıklama otomatik olarak oluşturuldu">
            <a:extLst>
              <a:ext uri="{FF2B5EF4-FFF2-40B4-BE49-F238E27FC236}">
                <a16:creationId xmlns:a16="http://schemas.microsoft.com/office/drawing/2014/main" id="{CA294EEC-442C-BBBE-335F-A757930897FE}"/>
              </a:ext>
            </a:extLst>
          </p:cNvPr>
          <p:cNvPicPr>
            <a:picLocks noChangeAspect="1"/>
          </p:cNvPicPr>
          <p:nvPr/>
        </p:nvPicPr>
        <p:blipFill>
          <a:blip r:embed="rId3"/>
          <a:stretch>
            <a:fillRect/>
          </a:stretch>
        </p:blipFill>
        <p:spPr>
          <a:xfrm>
            <a:off x="35878" y="2464656"/>
            <a:ext cx="5023577" cy="3526420"/>
          </a:xfrm>
          <a:prstGeom prst="rect">
            <a:avLst/>
          </a:prstGeom>
        </p:spPr>
      </p:pic>
    </p:spTree>
    <p:extLst>
      <p:ext uri="{BB962C8B-B14F-4D97-AF65-F5344CB8AC3E}">
        <p14:creationId xmlns:p14="http://schemas.microsoft.com/office/powerpoint/2010/main" val="183637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1ED-A69A-D477-EF62-C3C0A048560C}"/>
              </a:ext>
            </a:extLst>
          </p:cNvPr>
          <p:cNvSpPr>
            <a:spLocks noGrp="1"/>
          </p:cNvSpPr>
          <p:nvPr>
            <p:ph type="title"/>
          </p:nvPr>
        </p:nvSpPr>
        <p:spPr>
          <a:xfrm>
            <a:off x="231913" y="1755569"/>
            <a:ext cx="2580861" cy="1574040"/>
          </a:xfrm>
        </p:spPr>
        <p:txBody>
          <a:bodyPr/>
          <a:lstStyle/>
          <a:p>
            <a:pPr algn="l"/>
            <a:r>
              <a:rPr lang="tr-TR" sz="3600" dirty="0"/>
              <a:t>ÖZEL HALK OTOBÜSÜ HATLARI</a:t>
            </a:r>
            <a:endParaRPr lang="en-GB" sz="3600" dirty="0"/>
          </a:p>
        </p:txBody>
      </p:sp>
      <p:pic>
        <p:nvPicPr>
          <p:cNvPr id="5" name="Resim 4" descr="harita, atlas, metin içeren bir resim&#10;&#10;Açıklama otomatik olarak oluşturuldu">
            <a:extLst>
              <a:ext uri="{FF2B5EF4-FFF2-40B4-BE49-F238E27FC236}">
                <a16:creationId xmlns:a16="http://schemas.microsoft.com/office/drawing/2014/main" id="{DF27E91B-53CD-E45C-2811-AD396C150182}"/>
              </a:ext>
            </a:extLst>
          </p:cNvPr>
          <p:cNvPicPr>
            <a:picLocks noChangeAspect="1"/>
          </p:cNvPicPr>
          <p:nvPr/>
        </p:nvPicPr>
        <p:blipFill>
          <a:blip r:embed="rId2"/>
          <a:stretch>
            <a:fillRect/>
          </a:stretch>
        </p:blipFill>
        <p:spPr>
          <a:xfrm>
            <a:off x="2579166" y="1144322"/>
            <a:ext cx="7021696" cy="4948686"/>
          </a:xfrm>
          <a:prstGeom prst="rect">
            <a:avLst/>
          </a:prstGeom>
        </p:spPr>
      </p:pic>
    </p:spTree>
    <p:extLst>
      <p:ext uri="{BB962C8B-B14F-4D97-AF65-F5344CB8AC3E}">
        <p14:creationId xmlns:p14="http://schemas.microsoft.com/office/powerpoint/2010/main" val="307079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1ED-A69A-D477-EF62-C3C0A048560C}"/>
              </a:ext>
            </a:extLst>
          </p:cNvPr>
          <p:cNvSpPr>
            <a:spLocks noGrp="1"/>
          </p:cNvSpPr>
          <p:nvPr>
            <p:ph type="title"/>
          </p:nvPr>
        </p:nvSpPr>
        <p:spPr>
          <a:xfrm>
            <a:off x="231913" y="1308308"/>
            <a:ext cx="2580861" cy="1574040"/>
          </a:xfrm>
        </p:spPr>
        <p:txBody>
          <a:bodyPr/>
          <a:lstStyle/>
          <a:p>
            <a:pPr algn="l"/>
            <a:r>
              <a:rPr lang="tr-TR" sz="3600" dirty="0"/>
              <a:t>MİNİBÜS</a:t>
            </a:r>
            <a:br>
              <a:rPr lang="tr-TR" sz="3600" dirty="0"/>
            </a:br>
            <a:r>
              <a:rPr lang="tr-TR" sz="3600" dirty="0"/>
              <a:t>HATLARI</a:t>
            </a:r>
            <a:endParaRPr lang="en-GB" sz="3600" dirty="0"/>
          </a:p>
        </p:txBody>
      </p:sp>
      <p:pic>
        <p:nvPicPr>
          <p:cNvPr id="3" name="Resim 2" descr="harita, metin, atlas, diyagram içeren bir resim&#10;&#10;Açıklama otomatik olarak oluşturuldu">
            <a:extLst>
              <a:ext uri="{FF2B5EF4-FFF2-40B4-BE49-F238E27FC236}">
                <a16:creationId xmlns:a16="http://schemas.microsoft.com/office/drawing/2014/main" id="{2FDF8D2D-8B27-747B-95B0-B48FD06C3015}"/>
              </a:ext>
            </a:extLst>
          </p:cNvPr>
          <p:cNvPicPr>
            <a:picLocks noChangeAspect="1"/>
          </p:cNvPicPr>
          <p:nvPr/>
        </p:nvPicPr>
        <p:blipFill>
          <a:blip r:embed="rId2"/>
          <a:stretch>
            <a:fillRect/>
          </a:stretch>
        </p:blipFill>
        <p:spPr>
          <a:xfrm>
            <a:off x="2581668" y="1094356"/>
            <a:ext cx="7023087" cy="4964386"/>
          </a:xfrm>
          <a:prstGeom prst="rect">
            <a:avLst/>
          </a:prstGeom>
        </p:spPr>
      </p:pic>
    </p:spTree>
    <p:extLst>
      <p:ext uri="{BB962C8B-B14F-4D97-AF65-F5344CB8AC3E}">
        <p14:creationId xmlns:p14="http://schemas.microsoft.com/office/powerpoint/2010/main" val="206136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2DF4-46F2-0131-916F-913F9B557E7A}"/>
              </a:ext>
            </a:extLst>
          </p:cNvPr>
          <p:cNvSpPr>
            <a:spLocks noGrp="1"/>
          </p:cNvSpPr>
          <p:nvPr>
            <p:ph type="title"/>
          </p:nvPr>
        </p:nvSpPr>
        <p:spPr>
          <a:xfrm>
            <a:off x="477077" y="1246615"/>
            <a:ext cx="11251097" cy="530432"/>
          </a:xfrm>
        </p:spPr>
        <p:txBody>
          <a:bodyPr/>
          <a:lstStyle/>
          <a:p>
            <a:pPr algn="l"/>
            <a:r>
              <a:rPr lang="tr-TR" sz="3600" dirty="0"/>
              <a:t>ERİŞİLEBİLİRLİK: 750 METRE MESAFE KAPSAMA ALANI</a:t>
            </a:r>
            <a:endParaRPr lang="en-GB" sz="3600" dirty="0"/>
          </a:p>
        </p:txBody>
      </p:sp>
      <p:pic>
        <p:nvPicPr>
          <p:cNvPr id="3" name="Picture 2">
            <a:extLst>
              <a:ext uri="{FF2B5EF4-FFF2-40B4-BE49-F238E27FC236}">
                <a16:creationId xmlns:a16="http://schemas.microsoft.com/office/drawing/2014/main" id="{E00C08CC-C72B-EE9E-94B6-A3D3479222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7" t="4566" r="3646" b="5647"/>
          <a:stretch/>
        </p:blipFill>
        <p:spPr bwMode="auto">
          <a:xfrm>
            <a:off x="2629148" y="1784511"/>
            <a:ext cx="6308916" cy="4263887"/>
          </a:xfrm>
          <a:prstGeom prst="rect">
            <a:avLst/>
          </a:prstGeom>
          <a:noFill/>
        </p:spPr>
      </p:pic>
    </p:spTree>
    <p:extLst>
      <p:ext uri="{BB962C8B-B14F-4D97-AF65-F5344CB8AC3E}">
        <p14:creationId xmlns:p14="http://schemas.microsoft.com/office/powerpoint/2010/main" val="393683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606D-1737-AD6B-825B-325E9F45481E}"/>
              </a:ext>
            </a:extLst>
          </p:cNvPr>
          <p:cNvSpPr>
            <a:spLocks noGrp="1"/>
          </p:cNvSpPr>
          <p:nvPr>
            <p:ph type="title"/>
          </p:nvPr>
        </p:nvSpPr>
        <p:spPr>
          <a:xfrm>
            <a:off x="341244" y="1679713"/>
            <a:ext cx="1855304" cy="1789044"/>
          </a:xfrm>
        </p:spPr>
        <p:txBody>
          <a:bodyPr/>
          <a:lstStyle/>
          <a:p>
            <a:pPr algn="l"/>
            <a:r>
              <a:rPr lang="tr-TR" sz="2400" dirty="0"/>
              <a:t>AKTARMA MERKEZLERİ/DURAKLARI</a:t>
            </a:r>
            <a:endParaRPr lang="en-GB" sz="2400" dirty="0"/>
          </a:p>
        </p:txBody>
      </p:sp>
      <p:pic>
        <p:nvPicPr>
          <p:cNvPr id="3" name="Picture 2">
            <a:extLst>
              <a:ext uri="{FF2B5EF4-FFF2-40B4-BE49-F238E27FC236}">
                <a16:creationId xmlns:a16="http://schemas.microsoft.com/office/drawing/2014/main" id="{DF180951-CEFE-778F-F379-BD61A943A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91" t="3908" r="3368" b="4255"/>
          <a:stretch/>
        </p:blipFill>
        <p:spPr>
          <a:xfrm>
            <a:off x="2692627" y="1154315"/>
            <a:ext cx="7056783" cy="4901510"/>
          </a:xfrm>
          <a:prstGeom prst="rect">
            <a:avLst/>
          </a:prstGeom>
        </p:spPr>
      </p:pic>
    </p:spTree>
    <p:extLst>
      <p:ext uri="{BB962C8B-B14F-4D97-AF65-F5344CB8AC3E}">
        <p14:creationId xmlns:p14="http://schemas.microsoft.com/office/powerpoint/2010/main" val="8594551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1876741-4e3d-41e4-924e-432c5fed92e0">
      <Terms xmlns="http://schemas.microsoft.com/office/infopath/2007/PartnerControls"/>
    </lcf76f155ced4ddcb4097134ff3c332f>
    <TaxCatchAll xmlns="0fb846bb-49da-442d-ac44-1711760f675e" xsi:nil="true"/>
    <Test xmlns="11876741-4e3d-41e4-924e-432c5fed92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AE9AADD9055F48A76998BB8EEE9D03" ma:contentTypeVersion="18" ma:contentTypeDescription="Create a new document." ma:contentTypeScope="" ma:versionID="b3645e58a94c99bd69f5f502368a66ac">
  <xsd:schema xmlns:xsd="http://www.w3.org/2001/XMLSchema" xmlns:xs="http://www.w3.org/2001/XMLSchema" xmlns:p="http://schemas.microsoft.com/office/2006/metadata/properties" xmlns:ns2="11876741-4e3d-41e4-924e-432c5fed92e0" xmlns:ns3="0fb846bb-49da-442d-ac44-1711760f675e" targetNamespace="http://schemas.microsoft.com/office/2006/metadata/properties" ma:root="true" ma:fieldsID="64829dceb4c8dfece684ce7946328132" ns2:_="" ns3:_="">
    <xsd:import namespace="11876741-4e3d-41e4-924e-432c5fed92e0"/>
    <xsd:import namespace="0fb846bb-49da-442d-ac44-1711760f675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Test"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76741-4e3d-41e4-924e-432c5fed9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Test" ma:index="21" nillable="true" ma:displayName="Test" ma:format="Dropdown" ma:internalName="Test">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b846bb-49da-442d-ac44-1711760f67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cadf01-7365-4aa7-ab17-dc142bd71c8a}" ma:internalName="TaxCatchAll" ma:showField="CatchAllData" ma:web="0fb846bb-49da-442d-ac44-1711760f675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FAE9C4-ED70-49A8-BD46-34ED1B5C1B20}">
  <ds:schemaRefs>
    <ds:schemaRef ds:uri="http://schemas.microsoft.com/sharepoint/v3/contenttype/forms"/>
  </ds:schemaRefs>
</ds:datastoreItem>
</file>

<file path=customXml/itemProps2.xml><?xml version="1.0" encoding="utf-8"?>
<ds:datastoreItem xmlns:ds="http://schemas.openxmlformats.org/officeDocument/2006/customXml" ds:itemID="{098E666B-AA2B-45EB-8E80-D2C91751B74C}">
  <ds:schemaRefs>
    <ds:schemaRef ds:uri="http://www.w3.org/XML/1998/namespace"/>
    <ds:schemaRef ds:uri="dba627c7-9281-4d42-ae99-d12cdf943a39"/>
    <ds:schemaRef ds:uri="http://purl.org/dc/elements/1.1/"/>
    <ds:schemaRef ds:uri="http://schemas.microsoft.com/office/2006/documentManagement/types"/>
    <ds:schemaRef ds:uri="http://purl.org/dc/dcmitype/"/>
    <ds:schemaRef ds:uri="http://purl.org/dc/terms/"/>
    <ds:schemaRef ds:uri="74c4ed37-2e0f-400c-a2e2-3ecc094e9a0a"/>
    <ds:schemaRef ds:uri="http://schemas.microsoft.com/office/infopath/2007/PartnerControls"/>
    <ds:schemaRef ds:uri="http://schemas.openxmlformats.org/package/2006/metadata/core-properties"/>
    <ds:schemaRef ds:uri="http://schemas.microsoft.com/office/2006/metadata/properties"/>
    <ds:schemaRef ds:uri="98fb1052-efce-47a9-af7c-c36567212bfc"/>
    <ds:schemaRef ds:uri="f800e531-2d2f-4cf8-ae34-1d6c9d9d5188"/>
    <ds:schemaRef ds:uri="11876741-4e3d-41e4-924e-432c5fed92e0"/>
    <ds:schemaRef ds:uri="0fb846bb-49da-442d-ac44-1711760f675e"/>
  </ds:schemaRefs>
</ds:datastoreItem>
</file>

<file path=customXml/itemProps3.xml><?xml version="1.0" encoding="utf-8"?>
<ds:datastoreItem xmlns:ds="http://schemas.openxmlformats.org/officeDocument/2006/customXml" ds:itemID="{ECDE5D2D-5B87-4410-82B0-19CD6120E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876741-4e3d-41e4-924e-432c5fed92e0"/>
    <ds:schemaRef ds:uri="0fb846bb-49da-442d-ac44-1711760f67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1104</TotalTime>
  <Words>1776</Words>
  <Application>Microsoft Office PowerPoint</Application>
  <PresentationFormat>Geniş ekran</PresentationFormat>
  <Paragraphs>227</Paragraphs>
  <Slides>35</Slides>
  <Notes>16</Notes>
  <HiddenSlides>0</HiddenSlides>
  <MMClips>0</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1_Office Theme</vt:lpstr>
      <vt:lpstr>SKUP Ankara Sürdürülebilir Kentsel Hareketlilik Planı Projesi </vt:lpstr>
      <vt:lpstr>  KONSORSİYUM ÜYELERİ </vt:lpstr>
      <vt:lpstr>GÜNDEM</vt:lpstr>
      <vt:lpstr>HANEHALKI ANKETİ SONUÇLARI: TÜREL DAĞILIM</vt:lpstr>
      <vt:lpstr>EGO OTOBÜS HATLARI</vt:lpstr>
      <vt:lpstr>ÖZEL HALK OTOBÜSÜ HATLARI</vt:lpstr>
      <vt:lpstr>MİNİBÜS HATLARI</vt:lpstr>
      <vt:lpstr>ERİŞİLEBİLİRLİK: 750 METRE MESAFE KAPSAMA ALANI</vt:lpstr>
      <vt:lpstr>AKTARMA MERKEZLERİ/DURAKLARI</vt:lpstr>
      <vt:lpstr>TOPLU TAŞIMA YOLCU BİNİŞLERİ: TRAFİK BÖLGELERİ</vt:lpstr>
      <vt:lpstr>TOPLU TAŞIMA SORUNLARI</vt:lpstr>
      <vt:lpstr>TESPİT EDİLEN SORUNLAR</vt:lpstr>
      <vt:lpstr>TESPİT EDİLEN SORUNLAR</vt:lpstr>
      <vt:lpstr>TESPİT EDİLEN SORUNLAR</vt:lpstr>
      <vt:lpstr>TOPLU TAŞIMA MEMNUNİYET AKNETİ</vt:lpstr>
      <vt:lpstr>TOPLU TAŞIMA MEMNUNİYET AKNETİ</vt:lpstr>
      <vt:lpstr>TOPLU TAŞIMA MEMNUNİYET AKNETİ</vt:lpstr>
      <vt:lpstr>TOPLU TAŞIMA MEMNUNİYET AKNETİ</vt:lpstr>
      <vt:lpstr>TOPLU TAŞIMA MEMNUNİYET AKNETİ</vt:lpstr>
      <vt:lpstr>PLANLANAN RAYLI SİSTEM YATIRIMLARI</vt:lpstr>
      <vt:lpstr>MEVCUT VE PLANLANAN RAYLI SİSTEM HATLARI</vt:lpstr>
      <vt:lpstr>YOLCU YOĞUNLUĞU YÜKSEK ANCAK RAYLI SİSTEM HATTI OLMAYAN KORİDORLAR   Kaynak: Trafik Sayımları ve Toplu Taşıma Hat Verileri</vt:lpstr>
      <vt:lpstr>PowerPoint Sunusu</vt:lpstr>
      <vt:lpstr>KAHVE ARASI</vt:lpstr>
      <vt:lpstr>SENARYOLAR</vt:lpstr>
      <vt:lpstr>PROJEKSİYONLAR</vt:lpstr>
      <vt:lpstr>Toplu Taşıma Kullanımını Etkileyen Faktörler ve Eğilimler</vt:lpstr>
      <vt:lpstr>Toplu Taşıma Kullanımını Etkileyen Faktörler ve Eğilimler</vt:lpstr>
      <vt:lpstr>PowerPoint Sunusu</vt:lpstr>
      <vt:lpstr>TOPLU TAŞIMA SİSTEMİ İYİLEŞTİRME:YATIRIM, DÜZENLEME VE ÖNLEMLER</vt:lpstr>
      <vt:lpstr>YEMEK ARASI</vt:lpstr>
      <vt:lpstr>ÇALIŞTAY GRUPLARI</vt:lpstr>
      <vt:lpstr>PowerPoint Sunusu</vt:lpstr>
      <vt:lpstr>TARTIŞMA SORULARI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Melihcan Fidanboy</dc:creator>
  <cp:lastModifiedBy>Begum Yildiz</cp:lastModifiedBy>
  <cp:revision>163</cp:revision>
  <dcterms:created xsi:type="dcterms:W3CDTF">2023-11-03T08:05:59Z</dcterms:created>
  <dcterms:modified xsi:type="dcterms:W3CDTF">2024-06-10T11:07:26Z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0x01010007AE9AADD9055F48A76998BB8EEE9D03</vt:lpwstr>
  </property>
  <property fmtid="{D5CDD505-2E9C-101B-9397-08002B2CF9AE}" pid="3" name="MediaServiceImageTags">
    <vt:lpwstr/>
  </property>
</Properties>
</file>